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054518-F259-42E5-8401-CC07CE965A53}" type="datetimeFigureOut">
              <a:rPr lang="en-GB" smtClean="0"/>
              <a:pPr/>
              <a:t>17/06/2014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877152-BEC5-4865-A5DA-F34D8F988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Internationale studenten</a:t>
            </a:r>
          </a:p>
          <a:p>
            <a:r>
              <a:rPr lang="nl-NL" dirty="0" smtClean="0"/>
              <a:t>Migranten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Commentaar Jan Rouwendal, afd. RE, VU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Expatbeleid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104" y="304800"/>
            <a:ext cx="8510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International students represent </a:t>
            </a:r>
            <a:r>
              <a:rPr lang="en-US" sz="1600" dirty="0" smtClean="0"/>
              <a:t>~</a:t>
            </a:r>
            <a:r>
              <a:rPr lang="en-US" sz="1600" b="1" dirty="0" smtClean="0"/>
              <a:t>20</a:t>
            </a:r>
            <a:r>
              <a:rPr lang="en-US" sz="1600" b="1" dirty="0"/>
              <a:t>% of all incoming immigrants </a:t>
            </a:r>
            <a:r>
              <a:rPr lang="en-US" sz="1600" dirty="0"/>
              <a:t>to the Netherlands (2011).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19,100 </a:t>
            </a:r>
            <a:r>
              <a:rPr lang="en-US" sz="1600" dirty="0" smtClean="0"/>
              <a:t>international students arrived to the Netherlands in 2011, </a:t>
            </a:r>
            <a:r>
              <a:rPr lang="en-US" sz="1600" b="1" dirty="0" smtClean="0"/>
              <a:t>a growth of 230% since 1999.</a:t>
            </a:r>
            <a:r>
              <a:rPr lang="en-US" sz="1600" dirty="0" smtClean="0"/>
              <a:t> During this period, the number of non-student immigrants remained relatively unchanged (</a:t>
            </a:r>
            <a:r>
              <a:rPr lang="en-US" sz="1600" b="1" dirty="0" smtClean="0"/>
              <a:t>71,600 </a:t>
            </a:r>
            <a:r>
              <a:rPr lang="en-US" sz="1600" dirty="0" smtClean="0"/>
              <a:t>in 2011).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Approximately </a:t>
            </a:r>
            <a:r>
              <a:rPr lang="en-US" sz="1600" b="1" dirty="0"/>
              <a:t>45% </a:t>
            </a:r>
            <a:r>
              <a:rPr lang="en-US" sz="1600" dirty="0"/>
              <a:t>of immigrants that have arrived to the Netherlands for study purposes </a:t>
            </a:r>
            <a:r>
              <a:rPr lang="en-US" sz="1600" b="1" dirty="0"/>
              <a:t>stay in the Netherlands for at least five </a:t>
            </a:r>
            <a:r>
              <a:rPr lang="en-US" sz="1600" b="1" dirty="0" smtClean="0"/>
              <a:t>years. </a:t>
            </a:r>
            <a:endParaRPr lang="en-US" sz="1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" y="6354680"/>
            <a:ext cx="75857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Number of international students arriving each year, and their share out of the total number of immigrants that year </a:t>
            </a:r>
            <a:r>
              <a:rPr lang="en-US" sz="1100" i="1" dirty="0" smtClean="0"/>
              <a:t>[Source: CBS]</a:t>
            </a:r>
            <a:endParaRPr lang="en-GB" sz="1100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6188028" cy="4419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0268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01" t="2443" r="6602" b="3008"/>
          <a:stretch/>
        </p:blipFill>
        <p:spPr bwMode="auto">
          <a:xfrm>
            <a:off x="1828800" y="1676400"/>
            <a:ext cx="5423904" cy="48956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28600"/>
            <a:ext cx="8714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 </a:t>
            </a:r>
            <a:r>
              <a:rPr lang="en-US" b="1" dirty="0" smtClean="0"/>
              <a:t>50% of international students </a:t>
            </a:r>
            <a:r>
              <a:rPr lang="en-US" dirty="0" smtClean="0"/>
              <a:t>choose </a:t>
            </a:r>
            <a:r>
              <a:rPr lang="en-US" dirty="0"/>
              <a:t>to live in </a:t>
            </a:r>
            <a:r>
              <a:rPr lang="en-US" dirty="0" smtClean="0"/>
              <a:t>only </a:t>
            </a:r>
            <a:r>
              <a:rPr lang="en-US" b="1" dirty="0" smtClean="0"/>
              <a:t>6 </a:t>
            </a:r>
            <a:r>
              <a:rPr lang="en-US" dirty="0"/>
              <a:t>specific municipalities.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Amsterdam </a:t>
            </a:r>
            <a:r>
              <a:rPr lang="en-US" dirty="0"/>
              <a:t>is the most attractive Dutch city for international </a:t>
            </a:r>
            <a:r>
              <a:rPr lang="en-US" dirty="0" smtClean="0"/>
              <a:t>students - </a:t>
            </a:r>
            <a:r>
              <a:rPr lang="en-US" dirty="0"/>
              <a:t>almost 20% of </a:t>
            </a:r>
            <a:r>
              <a:rPr lang="en-US" dirty="0" smtClean="0"/>
              <a:t>international </a:t>
            </a:r>
            <a:r>
              <a:rPr lang="en-US" dirty="0"/>
              <a:t>students and graduates </a:t>
            </a:r>
            <a:r>
              <a:rPr lang="en-US" dirty="0" smtClean="0"/>
              <a:t>live </a:t>
            </a:r>
            <a:r>
              <a:rPr lang="en-US" dirty="0"/>
              <a:t>in Amsterdam metropolitan </a:t>
            </a:r>
            <a:r>
              <a:rPr lang="en-US" dirty="0" smtClean="0"/>
              <a:t>area (</a:t>
            </a:r>
            <a:r>
              <a:rPr lang="en-US" i="1" dirty="0" smtClean="0"/>
              <a:t>Amsterdam and Amstelveen</a:t>
            </a:r>
            <a:r>
              <a:rPr lang="en-US" dirty="0" smtClean="0"/>
              <a:t>).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8600" y="6354680"/>
            <a:ext cx="77861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Distribution </a:t>
            </a:r>
            <a:r>
              <a:rPr lang="en-US" sz="1100" dirty="0"/>
              <a:t>of </a:t>
            </a:r>
            <a:r>
              <a:rPr lang="en-US" sz="1100" dirty="0" smtClean="0"/>
              <a:t>immigrants who arrived to NL in purpose of study (both students </a:t>
            </a:r>
            <a:r>
              <a:rPr lang="en-US" sz="1100" dirty="0"/>
              <a:t>and </a:t>
            </a:r>
            <a:r>
              <a:rPr lang="en-US" sz="1100" dirty="0" smtClean="0"/>
              <a:t>graduates) - </a:t>
            </a:r>
            <a:r>
              <a:rPr lang="en-US" sz="1100" dirty="0"/>
              <a:t>registered in </a:t>
            </a:r>
            <a:r>
              <a:rPr lang="en-US" sz="1100" dirty="0" smtClean="0"/>
              <a:t>1.1.2012 </a:t>
            </a:r>
            <a:r>
              <a:rPr lang="en-US" sz="1100" i="1" dirty="0" smtClean="0"/>
              <a:t>[Source: CBS]</a:t>
            </a:r>
            <a:endParaRPr lang="en-GB" sz="1100" i="1" dirty="0"/>
          </a:p>
        </p:txBody>
      </p:sp>
    </p:spTree>
    <p:extLst>
      <p:ext uri="{BB962C8B-B14F-4D97-AF65-F5344CB8AC3E}">
        <p14:creationId xmlns="" xmlns:p14="http://schemas.microsoft.com/office/powerpoint/2010/main" val="35185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Substantieel deel buitenlandse studenten blijft hangen</a:t>
            </a:r>
          </a:p>
          <a:p>
            <a:pPr lvl="1"/>
            <a:r>
              <a:rPr lang="nl-NL" dirty="0" err="1" smtClean="0"/>
              <a:t>Brain</a:t>
            </a:r>
            <a:r>
              <a:rPr lang="nl-NL" dirty="0" smtClean="0"/>
              <a:t> </a:t>
            </a:r>
            <a:r>
              <a:rPr lang="nl-NL" dirty="0" err="1" smtClean="0"/>
              <a:t>drain</a:t>
            </a:r>
            <a:r>
              <a:rPr lang="nl-NL" dirty="0" smtClean="0"/>
              <a:t> voor land van herkomst</a:t>
            </a:r>
          </a:p>
          <a:p>
            <a:pPr lvl="1"/>
            <a:r>
              <a:rPr lang="nl-NL" dirty="0" smtClean="0"/>
              <a:t>Voor Canada: 30% keert terug, van </a:t>
            </a:r>
            <a:r>
              <a:rPr lang="nl-NL" dirty="0" err="1" smtClean="0"/>
              <a:t>PhD</a:t>
            </a:r>
            <a:r>
              <a:rPr lang="nl-NL" dirty="0" smtClean="0"/>
              <a:t> studenten 20-25%.</a:t>
            </a:r>
          </a:p>
          <a:p>
            <a:pPr lvl="1"/>
            <a:r>
              <a:rPr lang="nl-NL" dirty="0" smtClean="0"/>
              <a:t>Factoren: familie/partner, werk, verschil </a:t>
            </a:r>
            <a:r>
              <a:rPr lang="nl-NL" dirty="0" err="1" smtClean="0"/>
              <a:t>herkomst-bestemmingsland</a:t>
            </a:r>
            <a:endParaRPr lang="nl-NL" dirty="0" smtClean="0"/>
          </a:p>
          <a:p>
            <a:r>
              <a:rPr lang="nl-NL" dirty="0" smtClean="0"/>
              <a:t>Voor Nederland: Bijwaard en Wang</a:t>
            </a:r>
          </a:p>
          <a:p>
            <a:pPr lvl="1"/>
            <a:r>
              <a:rPr lang="nl-NL" dirty="0" smtClean="0"/>
              <a:t>Zie figuur op volgende </a:t>
            </a:r>
            <a:r>
              <a:rPr lang="nl-NL" dirty="0" err="1" smtClean="0"/>
              <a:t>slide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Blijven of teruggaan?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91440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Marginal Willingness-to-pay for urban amenities (in Euro)</a:t>
            </a:r>
            <a:r>
              <a:rPr lang="ar-SA" b="1" dirty="0" smtClean="0"/>
              <a:t>‎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209800"/>
          <a:ext cx="8762997" cy="2696932"/>
        </p:xfrm>
        <a:graphic>
          <a:graphicData uri="http://schemas.openxmlformats.org/drawingml/2006/table">
            <a:tbl>
              <a:tblPr/>
              <a:tblGrid>
                <a:gridCol w="2362200"/>
                <a:gridCol w="817771"/>
                <a:gridCol w="1410017"/>
                <a:gridCol w="1410821"/>
                <a:gridCol w="1410017"/>
                <a:gridCol w="1352171"/>
              </a:tblGrid>
              <a:tr h="625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ahoma"/>
                          <a:ea typeface="Times New Roman"/>
                          <a:cs typeface="Times New Roman"/>
                        </a:rPr>
                        <a:t>AWTP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ahoma"/>
                          <a:ea typeface="Times New Roman"/>
                          <a:cs typeface="Times New Roman"/>
                        </a:rPr>
                        <a:t>Native-Low education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ahoma"/>
                          <a:ea typeface="Times New Roman"/>
                          <a:cs typeface="Times New Roman"/>
                        </a:rPr>
                        <a:t>Native - High education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ahoma"/>
                          <a:ea typeface="Times New Roman"/>
                          <a:cs typeface="Times New Roman"/>
                        </a:rPr>
                        <a:t>Migrant - Low education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ahoma"/>
                          <a:ea typeface="Times New Roman"/>
                          <a:cs typeface="Times New Roman"/>
                        </a:rPr>
                        <a:t>Migrants - High education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ahoma"/>
                          <a:ea typeface="Times New Roman"/>
                          <a:cs typeface="Times New Roman"/>
                        </a:rPr>
                        <a:t>Jobs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485.1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442.1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666.9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434.8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502.0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ahoma"/>
                          <a:ea typeface="Times New Roman"/>
                          <a:cs typeface="Times New Roman"/>
                        </a:rPr>
                        <a:t>Monuments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15.7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14.4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16.8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16.0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25.1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ahoma"/>
                          <a:ea typeface="Times New Roman"/>
                          <a:cs typeface="Times New Roman"/>
                        </a:rPr>
                        <a:t>Nature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735.8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719.1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661.5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870.7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686.1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ahoma"/>
                          <a:ea typeface="Times New Roman"/>
                          <a:cs typeface="Times New Roman"/>
                        </a:rPr>
                        <a:t>Accessibility *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-808.3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-480.2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-1,363.4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-404.8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-3,763.1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ahoma"/>
                          <a:ea typeface="Times New Roman"/>
                          <a:cs typeface="Times New Roman"/>
                        </a:rPr>
                        <a:t>LQ (ICT industries) *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924.5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252.8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104.1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2,210.8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Times New Roman"/>
                          <a:cs typeface="Times New Roman"/>
                        </a:rPr>
                        <a:t>6,103.7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6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ahoma"/>
                          <a:ea typeface="Times New Roman"/>
                          <a:cs typeface="Times New Roman"/>
                        </a:rPr>
                        <a:t>* Based on coefficients which are not statistically significant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62" marR="6036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MWTP for an additional share of migrants in </a:t>
            </a:r>
            <a:r>
              <a:rPr lang="en-GB" sz="3200" b="1" dirty="0" err="1" smtClean="0"/>
              <a:t>Randstad</a:t>
            </a:r>
            <a:r>
              <a:rPr lang="en-GB" sz="3200" b="1" dirty="0" smtClean="0"/>
              <a:t> municipalities (by groups of skill and </a:t>
            </a:r>
            <a:r>
              <a:rPr lang="ar-SA" sz="3200" b="1" dirty="0" smtClean="0"/>
              <a:t>‎</a:t>
            </a:r>
            <a:r>
              <a:rPr lang="en-GB" sz="3200" b="1" dirty="0" smtClean="0"/>
              <a:t>origin).</a:t>
            </a:r>
            <a:r>
              <a:rPr lang="ar-SA" sz="3200" b="1" dirty="0" smtClean="0"/>
              <a:t>‎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73152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326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Expatbeleid</vt:lpstr>
      <vt:lpstr>Slide 2</vt:lpstr>
      <vt:lpstr>Slide 3</vt:lpstr>
      <vt:lpstr>Blijven of teruggaan?</vt:lpstr>
      <vt:lpstr>Slide 5</vt:lpstr>
      <vt:lpstr>Marginal Willingness-to-pay for urban amenities (in Euro)‎ </vt:lpstr>
      <vt:lpstr>MWTP for an additional share of migrants in Randstad municipalities (by groups of skill and ‎origin).‎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</dc:creator>
  <cp:lastModifiedBy>jrl800</cp:lastModifiedBy>
  <cp:revision>25</cp:revision>
  <dcterms:created xsi:type="dcterms:W3CDTF">2014-06-13T07:27:26Z</dcterms:created>
  <dcterms:modified xsi:type="dcterms:W3CDTF">2014-06-17T08:29:21Z</dcterms:modified>
</cp:coreProperties>
</file>