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3"/>
  </p:notesMasterIdLst>
  <p:sldIdLst>
    <p:sldId id="256" r:id="rId2"/>
    <p:sldId id="260" r:id="rId3"/>
    <p:sldId id="271" r:id="rId4"/>
    <p:sldId id="259" r:id="rId5"/>
    <p:sldId id="279" r:id="rId6"/>
    <p:sldId id="278" r:id="rId7"/>
    <p:sldId id="276" r:id="rId8"/>
    <p:sldId id="275" r:id="rId9"/>
    <p:sldId id="262" r:id="rId10"/>
    <p:sldId id="281" r:id="rId11"/>
    <p:sldId id="304" r:id="rId12"/>
    <p:sldId id="272" r:id="rId13"/>
    <p:sldId id="285" r:id="rId14"/>
    <p:sldId id="308" r:id="rId15"/>
    <p:sldId id="303" r:id="rId16"/>
    <p:sldId id="283" r:id="rId17"/>
    <p:sldId id="274" r:id="rId18"/>
    <p:sldId id="289" r:id="rId19"/>
    <p:sldId id="282" r:id="rId20"/>
    <p:sldId id="273" r:id="rId21"/>
    <p:sldId id="290" r:id="rId22"/>
    <p:sldId id="291" r:id="rId23"/>
    <p:sldId id="292" r:id="rId24"/>
    <p:sldId id="293" r:id="rId25"/>
    <p:sldId id="294" r:id="rId26"/>
    <p:sldId id="295" r:id="rId27"/>
    <p:sldId id="298" r:id="rId28"/>
    <p:sldId id="296" r:id="rId29"/>
    <p:sldId id="297" r:id="rId30"/>
    <p:sldId id="306" r:id="rId31"/>
    <p:sldId id="3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EB4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9" autoAdjust="0"/>
    <p:restoredTop sz="87373" autoAdjust="0"/>
  </p:normalViewPr>
  <p:slideViewPr>
    <p:cSldViewPr snapToGrid="0">
      <p:cViewPr varScale="1">
        <p:scale>
          <a:sx n="154" d="100"/>
          <a:sy n="154" d="100"/>
        </p:scale>
        <p:origin x="240" y="3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41" d="100"/>
          <a:sy n="141" d="100"/>
        </p:scale>
        <p:origin x="4590" y="12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NIGISAmsterdam\XLSTAT\XLSTAT%20results%2022%20Nov%202014%20FINAL.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NIGISAmsterdam\XLSTAT\XLSTAT%20results%2022%20Nov%202014%20FINAL.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NIGISAmsterdam\XLSTAT\XLSTAT%20results%2022%20Nov%202014%20FINAL.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NIGISAmsterdam\XLSTAT\XLSTAT%20results%2022%20Nov%202014%20FINAL.xlsm"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37784696975575"/>
          <c:y val="3.5341488062655267E-2"/>
          <c:w val="0.88695795694249879"/>
          <c:h val="0.80794492793663952"/>
        </c:manualLayout>
      </c:layout>
      <c:barChart>
        <c:barDir val="col"/>
        <c:grouping val="clustered"/>
        <c:varyColors val="0"/>
        <c:ser>
          <c:idx val="0"/>
          <c:order val="0"/>
          <c:tx>
            <c:strRef>
              <c:f>Primary4min!$B$4</c:f>
              <c:strCache>
                <c:ptCount val="1"/>
                <c:pt idx="0">
                  <c:v>Observed sites</c:v>
                </c:pt>
              </c:strCache>
            </c:strRef>
          </c:tx>
          <c:spPr>
            <a:solidFill>
              <a:schemeClr val="accent1"/>
            </a:solidFill>
            <a:ln>
              <a:noFill/>
            </a:ln>
            <a:effectLst/>
          </c:spPr>
          <c:invertIfNegative val="0"/>
          <c:cat>
            <c:strRef>
              <c:f>Primary4min!$C$3:$I$3</c:f>
              <c:strCache>
                <c:ptCount val="7"/>
                <c:pt idx="0">
                  <c:v>0 -- 4</c:v>
                </c:pt>
                <c:pt idx="1">
                  <c:v>4--8</c:v>
                </c:pt>
                <c:pt idx="2">
                  <c:v>8--12</c:v>
                </c:pt>
                <c:pt idx="3">
                  <c:v>12--16</c:v>
                </c:pt>
                <c:pt idx="4">
                  <c:v>16--20</c:v>
                </c:pt>
                <c:pt idx="5">
                  <c:v>20--24</c:v>
                </c:pt>
                <c:pt idx="6">
                  <c:v>24+</c:v>
                </c:pt>
              </c:strCache>
            </c:strRef>
          </c:cat>
          <c:val>
            <c:numRef>
              <c:f>Primary4min!$C$4:$I$4</c:f>
              <c:numCache>
                <c:formatCode>0</c:formatCode>
                <c:ptCount val="7"/>
                <c:pt idx="0">
                  <c:v>74</c:v>
                </c:pt>
                <c:pt idx="1">
                  <c:v>56</c:v>
                </c:pt>
                <c:pt idx="2">
                  <c:v>36</c:v>
                </c:pt>
                <c:pt idx="3">
                  <c:v>6</c:v>
                </c:pt>
                <c:pt idx="4">
                  <c:v>2</c:v>
                </c:pt>
                <c:pt idx="5">
                  <c:v>3</c:v>
                </c:pt>
                <c:pt idx="6">
                  <c:v>4</c:v>
                </c:pt>
              </c:numCache>
            </c:numRef>
          </c:val>
        </c:ser>
        <c:ser>
          <c:idx val="1"/>
          <c:order val="1"/>
          <c:tx>
            <c:strRef>
              <c:f>Primary4min!$B$5</c:f>
              <c:strCache>
                <c:ptCount val="1"/>
                <c:pt idx="0">
                  <c:v>Expected sites</c:v>
                </c:pt>
              </c:strCache>
            </c:strRef>
          </c:tx>
          <c:spPr>
            <a:solidFill>
              <a:srgbClr val="92D050"/>
            </a:solidFill>
            <a:ln>
              <a:noFill/>
            </a:ln>
            <a:effectLst/>
          </c:spPr>
          <c:invertIfNegative val="0"/>
          <c:cat>
            <c:strRef>
              <c:f>Primary4min!$C$3:$I$3</c:f>
              <c:strCache>
                <c:ptCount val="7"/>
                <c:pt idx="0">
                  <c:v>0 -- 4</c:v>
                </c:pt>
                <c:pt idx="1">
                  <c:v>4--8</c:v>
                </c:pt>
                <c:pt idx="2">
                  <c:v>8--12</c:v>
                </c:pt>
                <c:pt idx="3">
                  <c:v>12--16</c:v>
                </c:pt>
                <c:pt idx="4">
                  <c:v>16--20</c:v>
                </c:pt>
                <c:pt idx="5">
                  <c:v>20--24</c:v>
                </c:pt>
                <c:pt idx="6">
                  <c:v>24+</c:v>
                </c:pt>
              </c:strCache>
            </c:strRef>
          </c:cat>
          <c:val>
            <c:numRef>
              <c:f>Primary4min!$C$5:$I$5</c:f>
              <c:numCache>
                <c:formatCode>0.00</c:formatCode>
                <c:ptCount val="7"/>
                <c:pt idx="0">
                  <c:v>89.793518960689113</c:v>
                </c:pt>
                <c:pt idx="1">
                  <c:v>38.37036891716091</c:v>
                </c:pt>
                <c:pt idx="2">
                  <c:v>20.402863840757337</c:v>
                </c:pt>
                <c:pt idx="3">
                  <c:v>11.128383269910099</c:v>
                </c:pt>
                <c:pt idx="4">
                  <c:v>6.1351774263547778</c:v>
                </c:pt>
                <c:pt idx="5">
                  <c:v>3.649271115353748</c:v>
                </c:pt>
                <c:pt idx="6">
                  <c:v>11.520416469774039</c:v>
                </c:pt>
              </c:numCache>
            </c:numRef>
          </c:val>
        </c:ser>
        <c:dLbls>
          <c:showLegendKey val="0"/>
          <c:showVal val="0"/>
          <c:showCatName val="0"/>
          <c:showSerName val="0"/>
          <c:showPercent val="0"/>
          <c:showBubbleSize val="0"/>
        </c:dLbls>
        <c:gapWidth val="219"/>
        <c:overlap val="-27"/>
        <c:axId val="357689200"/>
        <c:axId val="357689592"/>
      </c:barChart>
      <c:catAx>
        <c:axId val="3576892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Equal travel time intervals from</a:t>
                </a:r>
                <a:r>
                  <a:rPr lang="en-NZ" baseline="0"/>
                  <a:t> primary paths</a:t>
                </a:r>
                <a:r>
                  <a:rPr lang="en-NZ"/>
                  <a:t> (minutes)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689592"/>
        <c:crosses val="autoZero"/>
        <c:auto val="1"/>
        <c:lblAlgn val="ctr"/>
        <c:lblOffset val="100"/>
        <c:noMultiLvlLbl val="0"/>
      </c:catAx>
      <c:valAx>
        <c:axId val="357689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Site Count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689200"/>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28105679498396"/>
          <c:y val="4.4227410170219944E-2"/>
          <c:w val="0.21049121463983664"/>
          <c:h val="0.3372360204739224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702741289812389E-2"/>
          <c:y val="3.5341365461847386E-2"/>
          <c:w val="0.90392925386085243"/>
          <c:h val="0.78409772059011174"/>
        </c:manualLayout>
      </c:layout>
      <c:barChart>
        <c:barDir val="col"/>
        <c:grouping val="clustered"/>
        <c:varyColors val="0"/>
        <c:ser>
          <c:idx val="0"/>
          <c:order val="0"/>
          <c:tx>
            <c:strRef>
              <c:f>PrimSec4min!$B$3</c:f>
              <c:strCache>
                <c:ptCount val="1"/>
                <c:pt idx="0">
                  <c:v>Observed sites</c:v>
                </c:pt>
              </c:strCache>
            </c:strRef>
          </c:tx>
          <c:spPr>
            <a:solidFill>
              <a:schemeClr val="accent1"/>
            </a:solidFill>
            <a:ln>
              <a:noFill/>
            </a:ln>
            <a:effectLst/>
          </c:spPr>
          <c:invertIfNegative val="0"/>
          <c:cat>
            <c:strRef>
              <c:f>PrimSec4min!$C$2:$I$2</c:f>
              <c:strCache>
                <c:ptCount val="7"/>
                <c:pt idx="0">
                  <c:v>0 -- 4</c:v>
                </c:pt>
                <c:pt idx="1">
                  <c:v>4--8</c:v>
                </c:pt>
                <c:pt idx="2">
                  <c:v>8--12</c:v>
                </c:pt>
                <c:pt idx="3">
                  <c:v>12--16</c:v>
                </c:pt>
                <c:pt idx="4">
                  <c:v>16--20</c:v>
                </c:pt>
                <c:pt idx="5">
                  <c:v>20--24</c:v>
                </c:pt>
                <c:pt idx="6">
                  <c:v>24+</c:v>
                </c:pt>
              </c:strCache>
            </c:strRef>
          </c:cat>
          <c:val>
            <c:numRef>
              <c:f>PrimSec4min!$C$3:$I$3</c:f>
              <c:numCache>
                <c:formatCode>0</c:formatCode>
                <c:ptCount val="7"/>
                <c:pt idx="0">
                  <c:v>91</c:v>
                </c:pt>
                <c:pt idx="1">
                  <c:v>61</c:v>
                </c:pt>
                <c:pt idx="2">
                  <c:v>22</c:v>
                </c:pt>
                <c:pt idx="3">
                  <c:v>5</c:v>
                </c:pt>
                <c:pt idx="4">
                  <c:v>1</c:v>
                </c:pt>
                <c:pt idx="5">
                  <c:v>0</c:v>
                </c:pt>
                <c:pt idx="6">
                  <c:v>1</c:v>
                </c:pt>
              </c:numCache>
            </c:numRef>
          </c:val>
        </c:ser>
        <c:ser>
          <c:idx val="1"/>
          <c:order val="1"/>
          <c:tx>
            <c:strRef>
              <c:f>PrimSec4min!$B$4</c:f>
              <c:strCache>
                <c:ptCount val="1"/>
                <c:pt idx="0">
                  <c:v>Expected sites</c:v>
                </c:pt>
              </c:strCache>
            </c:strRef>
          </c:tx>
          <c:spPr>
            <a:solidFill>
              <a:srgbClr val="92D050"/>
            </a:solidFill>
            <a:ln>
              <a:noFill/>
            </a:ln>
            <a:effectLst/>
          </c:spPr>
          <c:invertIfNegative val="0"/>
          <c:cat>
            <c:strRef>
              <c:f>PrimSec4min!$C$2:$I$2</c:f>
              <c:strCache>
                <c:ptCount val="7"/>
                <c:pt idx="0">
                  <c:v>0 -- 4</c:v>
                </c:pt>
                <c:pt idx="1">
                  <c:v>4--8</c:v>
                </c:pt>
                <c:pt idx="2">
                  <c:v>8--12</c:v>
                </c:pt>
                <c:pt idx="3">
                  <c:v>12--16</c:v>
                </c:pt>
                <c:pt idx="4">
                  <c:v>16--20</c:v>
                </c:pt>
                <c:pt idx="5">
                  <c:v>20--24</c:v>
                </c:pt>
                <c:pt idx="6">
                  <c:v>24+</c:v>
                </c:pt>
              </c:strCache>
            </c:strRef>
          </c:cat>
          <c:val>
            <c:numRef>
              <c:f>PrimSec4min!$C$4:$I$4</c:f>
              <c:numCache>
                <c:formatCode>0.00</c:formatCode>
                <c:ptCount val="7"/>
                <c:pt idx="0">
                  <c:v>116.20617354765582</c:v>
                </c:pt>
                <c:pt idx="1">
                  <c:v>46.36149474679965</c:v>
                </c:pt>
                <c:pt idx="2">
                  <c:v>15.074434457734263</c:v>
                </c:pt>
                <c:pt idx="3">
                  <c:v>2.2665747240014835</c:v>
                </c:pt>
                <c:pt idx="4">
                  <c:v>0.30837691247864585</c:v>
                </c:pt>
                <c:pt idx="5">
                  <c:v>4.3614315446367929E-2</c:v>
                </c:pt>
                <c:pt idx="6">
                  <c:v>0.73933129588380153</c:v>
                </c:pt>
              </c:numCache>
            </c:numRef>
          </c:val>
        </c:ser>
        <c:dLbls>
          <c:showLegendKey val="0"/>
          <c:showVal val="0"/>
          <c:showCatName val="0"/>
          <c:showSerName val="0"/>
          <c:showPercent val="0"/>
          <c:showBubbleSize val="0"/>
        </c:dLbls>
        <c:gapWidth val="219"/>
        <c:overlap val="-27"/>
        <c:axId val="357690768"/>
        <c:axId val="357691160"/>
      </c:barChart>
      <c:catAx>
        <c:axId val="3576907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Equal travel time intervals from combined paths (minutes)</a:t>
                </a:r>
              </a:p>
            </c:rich>
          </c:tx>
          <c:layout>
            <c:manualLayout>
              <c:xMode val="edge"/>
              <c:yMode val="edge"/>
              <c:x val="0.22774516151046825"/>
              <c:y val="0.912614251576761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691160"/>
        <c:crosses val="autoZero"/>
        <c:auto val="1"/>
        <c:lblAlgn val="ctr"/>
        <c:lblOffset val="100"/>
        <c:noMultiLvlLbl val="0"/>
      </c:catAx>
      <c:valAx>
        <c:axId val="357691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Site Count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69076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5129075890053609"/>
          <c:y val="4.2862537705174904E-2"/>
          <c:w val="0.18838043171518531"/>
          <c:h val="0.2573306694872096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578826011234583E-2"/>
          <c:y val="3.5341261784710518E-2"/>
          <c:w val="0.85241232696380242"/>
          <c:h val="0.82370882023943592"/>
        </c:manualLayout>
      </c:layout>
      <c:barChart>
        <c:barDir val="col"/>
        <c:grouping val="clustered"/>
        <c:varyColors val="0"/>
        <c:ser>
          <c:idx val="0"/>
          <c:order val="0"/>
          <c:tx>
            <c:strRef>
              <c:f>PrimaryEA7!$B$4</c:f>
              <c:strCache>
                <c:ptCount val="1"/>
                <c:pt idx="0">
                  <c:v>Observed sites</c:v>
                </c:pt>
              </c:strCache>
            </c:strRef>
          </c:tx>
          <c:spPr>
            <a:solidFill>
              <a:srgbClr val="12A0D2"/>
            </a:solidFill>
            <a:ln>
              <a:noFill/>
            </a:ln>
            <a:effectLst/>
          </c:spPr>
          <c:invertIfNegative val="0"/>
          <c:cat>
            <c:strRef>
              <c:f>PrimaryEA7!$C$3:$I$3</c:f>
              <c:strCache>
                <c:ptCount val="7"/>
                <c:pt idx="0">
                  <c:v>0 -- 0.7</c:v>
                </c:pt>
                <c:pt idx="1">
                  <c:v>0.7 -- 1.8</c:v>
                </c:pt>
                <c:pt idx="2">
                  <c:v>1.8 -- 3.3</c:v>
                </c:pt>
                <c:pt idx="3">
                  <c:v>3.3 -- 5.4</c:v>
                </c:pt>
                <c:pt idx="4">
                  <c:v>5.4 -- 8.7</c:v>
                </c:pt>
                <c:pt idx="5">
                  <c:v>8.7 -- 15.6</c:v>
                </c:pt>
                <c:pt idx="6">
                  <c:v>15.6 +</c:v>
                </c:pt>
              </c:strCache>
            </c:strRef>
          </c:cat>
          <c:val>
            <c:numRef>
              <c:f>PrimaryEA7!$C$4:$I$4</c:f>
              <c:numCache>
                <c:formatCode>0</c:formatCode>
                <c:ptCount val="7"/>
                <c:pt idx="0">
                  <c:v>16</c:v>
                </c:pt>
                <c:pt idx="1">
                  <c:v>14</c:v>
                </c:pt>
                <c:pt idx="2">
                  <c:v>30</c:v>
                </c:pt>
                <c:pt idx="3">
                  <c:v>36</c:v>
                </c:pt>
                <c:pt idx="4">
                  <c:v>47</c:v>
                </c:pt>
                <c:pt idx="5">
                  <c:v>29</c:v>
                </c:pt>
                <c:pt idx="6">
                  <c:v>9</c:v>
                </c:pt>
              </c:numCache>
            </c:numRef>
          </c:val>
        </c:ser>
        <c:ser>
          <c:idx val="1"/>
          <c:order val="1"/>
          <c:tx>
            <c:strRef>
              <c:f>PrimaryEA7!$B$5</c:f>
              <c:strCache>
                <c:ptCount val="1"/>
                <c:pt idx="0">
                  <c:v>Expected sites</c:v>
                </c:pt>
              </c:strCache>
            </c:strRef>
          </c:tx>
          <c:spPr>
            <a:solidFill>
              <a:srgbClr val="C00000"/>
            </a:solidFill>
            <a:ln>
              <a:noFill/>
            </a:ln>
            <a:effectLst/>
          </c:spPr>
          <c:invertIfNegative val="0"/>
          <c:cat>
            <c:strRef>
              <c:f>PrimaryEA7!$C$3:$I$3</c:f>
              <c:strCache>
                <c:ptCount val="7"/>
                <c:pt idx="0">
                  <c:v>0 -- 0.7</c:v>
                </c:pt>
                <c:pt idx="1">
                  <c:v>0.7 -- 1.8</c:v>
                </c:pt>
                <c:pt idx="2">
                  <c:v>1.8 -- 3.3</c:v>
                </c:pt>
                <c:pt idx="3">
                  <c:v>3.3 -- 5.4</c:v>
                </c:pt>
                <c:pt idx="4">
                  <c:v>5.4 -- 8.7</c:v>
                </c:pt>
                <c:pt idx="5">
                  <c:v>8.7 -- 15.6</c:v>
                </c:pt>
                <c:pt idx="6">
                  <c:v>15.6 +</c:v>
                </c:pt>
              </c:strCache>
            </c:strRef>
          </c:cat>
          <c:val>
            <c:numRef>
              <c:f>PrimaryEA7!$C$5:$I$5</c:f>
              <c:numCache>
                <c:formatCode>0.00</c:formatCode>
                <c:ptCount val="7"/>
                <c:pt idx="0">
                  <c:v>26.695028217546589</c:v>
                </c:pt>
                <c:pt idx="1">
                  <c:v>26.665604815760229</c:v>
                </c:pt>
                <c:pt idx="2">
                  <c:v>26.520423804316977</c:v>
                </c:pt>
                <c:pt idx="3">
                  <c:v>26.493310974996721</c:v>
                </c:pt>
                <c:pt idx="4">
                  <c:v>26.481662179735242</c:v>
                </c:pt>
                <c:pt idx="5">
                  <c:v>26.02143580926025</c:v>
                </c:pt>
                <c:pt idx="6">
                  <c:v>22.122534198383985</c:v>
                </c:pt>
              </c:numCache>
            </c:numRef>
          </c:val>
        </c:ser>
        <c:dLbls>
          <c:showLegendKey val="0"/>
          <c:showVal val="0"/>
          <c:showCatName val="0"/>
          <c:showSerName val="0"/>
          <c:showPercent val="0"/>
          <c:showBubbleSize val="0"/>
        </c:dLbls>
        <c:gapWidth val="219"/>
        <c:overlap val="-27"/>
        <c:axId val="357691944"/>
        <c:axId val="357692336"/>
      </c:barChart>
      <c:catAx>
        <c:axId val="3576919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Equal area intervals (minutes)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692336"/>
        <c:crosses val="autoZero"/>
        <c:auto val="1"/>
        <c:lblAlgn val="ctr"/>
        <c:lblOffset val="100"/>
        <c:noMultiLvlLbl val="0"/>
      </c:catAx>
      <c:valAx>
        <c:axId val="357692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Site Count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691944"/>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2994104708874008"/>
          <c:y val="5.9143860133170995E-2"/>
          <c:w val="0.21674426210742348"/>
          <c:h val="0.1476103242196766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59385123084585E-2"/>
          <c:y val="3.5341261784710518E-2"/>
          <c:w val="0.86083172577233702"/>
          <c:h val="0.82370882023943592"/>
        </c:manualLayout>
      </c:layout>
      <c:barChart>
        <c:barDir val="col"/>
        <c:grouping val="clustered"/>
        <c:varyColors val="0"/>
        <c:ser>
          <c:idx val="0"/>
          <c:order val="0"/>
          <c:tx>
            <c:strRef>
              <c:f>PrimSecEA7!$B$3</c:f>
              <c:strCache>
                <c:ptCount val="1"/>
                <c:pt idx="0">
                  <c:v>Observed sites</c:v>
                </c:pt>
              </c:strCache>
            </c:strRef>
          </c:tx>
          <c:spPr>
            <a:solidFill>
              <a:srgbClr val="12A0D2"/>
            </a:solidFill>
            <a:ln>
              <a:noFill/>
            </a:ln>
            <a:effectLst/>
          </c:spPr>
          <c:invertIfNegative val="0"/>
          <c:cat>
            <c:strRef>
              <c:f>PrimSecEA7!$C$2:$I$2</c:f>
              <c:strCache>
                <c:ptCount val="7"/>
                <c:pt idx="0">
                  <c:v>0 -- 0.49</c:v>
                </c:pt>
                <c:pt idx="1">
                  <c:v>0.49 --1.2</c:v>
                </c:pt>
                <c:pt idx="2">
                  <c:v>1.2 -- 2.12</c:v>
                </c:pt>
                <c:pt idx="3">
                  <c:v>2.12 -- 3.28</c:v>
                </c:pt>
                <c:pt idx="4">
                  <c:v>3.28 -- 4.8</c:v>
                </c:pt>
                <c:pt idx="5">
                  <c:v>4.8 --7.02</c:v>
                </c:pt>
                <c:pt idx="6">
                  <c:v>7.02 +</c:v>
                </c:pt>
              </c:strCache>
            </c:strRef>
          </c:cat>
          <c:val>
            <c:numRef>
              <c:f>PrimSecEA7!$C$3:$I$3</c:f>
              <c:numCache>
                <c:formatCode>General</c:formatCode>
                <c:ptCount val="7"/>
                <c:pt idx="0">
                  <c:v>10</c:v>
                </c:pt>
                <c:pt idx="1">
                  <c:v>21</c:v>
                </c:pt>
                <c:pt idx="2">
                  <c:v>18</c:v>
                </c:pt>
                <c:pt idx="3">
                  <c:v>26</c:v>
                </c:pt>
                <c:pt idx="4">
                  <c:v>29</c:v>
                </c:pt>
                <c:pt idx="5">
                  <c:v>35</c:v>
                </c:pt>
                <c:pt idx="6">
                  <c:v>42</c:v>
                </c:pt>
              </c:numCache>
            </c:numRef>
          </c:val>
        </c:ser>
        <c:ser>
          <c:idx val="1"/>
          <c:order val="1"/>
          <c:tx>
            <c:strRef>
              <c:f>PrimSecEA7!$B$4</c:f>
              <c:strCache>
                <c:ptCount val="1"/>
                <c:pt idx="0">
                  <c:v>Expected sites</c:v>
                </c:pt>
              </c:strCache>
            </c:strRef>
          </c:tx>
          <c:spPr>
            <a:solidFill>
              <a:srgbClr val="C00000"/>
            </a:solidFill>
            <a:ln>
              <a:noFill/>
            </a:ln>
            <a:effectLst/>
          </c:spPr>
          <c:invertIfNegative val="0"/>
          <c:cat>
            <c:strRef>
              <c:f>PrimSecEA7!$C$2:$I$2</c:f>
              <c:strCache>
                <c:ptCount val="7"/>
                <c:pt idx="0">
                  <c:v>0 -- 0.49</c:v>
                </c:pt>
                <c:pt idx="1">
                  <c:v>0.49 --1.2</c:v>
                </c:pt>
                <c:pt idx="2">
                  <c:v>1.2 -- 2.12</c:v>
                </c:pt>
                <c:pt idx="3">
                  <c:v>2.12 -- 3.28</c:v>
                </c:pt>
                <c:pt idx="4">
                  <c:v>3.28 -- 4.8</c:v>
                </c:pt>
                <c:pt idx="5">
                  <c:v>4.8 --7.02</c:v>
                </c:pt>
                <c:pt idx="6">
                  <c:v>7.02 +</c:v>
                </c:pt>
              </c:strCache>
            </c:strRef>
          </c:cat>
          <c:val>
            <c:numRef>
              <c:f>PrimSecEA7!$C$4:$I$4</c:f>
              <c:numCache>
                <c:formatCode>0.00</c:formatCode>
                <c:ptCount val="7"/>
                <c:pt idx="0">
                  <c:v>25.991459029803757</c:v>
                </c:pt>
                <c:pt idx="1">
                  <c:v>25.909022220440498</c:v>
                </c:pt>
                <c:pt idx="2">
                  <c:v>25.750157341203924</c:v>
                </c:pt>
                <c:pt idx="3">
                  <c:v>25.574020145585795</c:v>
                </c:pt>
                <c:pt idx="4">
                  <c:v>25.586171042546678</c:v>
                </c:pt>
                <c:pt idx="5">
                  <c:v>25.819977108187519</c:v>
                </c:pt>
                <c:pt idx="6">
                  <c:v>26.369193112231862</c:v>
                </c:pt>
              </c:numCache>
            </c:numRef>
          </c:val>
        </c:ser>
        <c:dLbls>
          <c:showLegendKey val="0"/>
          <c:showVal val="0"/>
          <c:showCatName val="0"/>
          <c:showSerName val="0"/>
          <c:showPercent val="0"/>
          <c:showBubbleSize val="0"/>
        </c:dLbls>
        <c:gapWidth val="219"/>
        <c:overlap val="-27"/>
        <c:axId val="357693512"/>
        <c:axId val="359573840"/>
      </c:barChart>
      <c:catAx>
        <c:axId val="3576935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Equal area intervals (minutes)</a:t>
                </a:r>
              </a:p>
            </c:rich>
          </c:tx>
          <c:layout>
            <c:manualLayout>
              <c:xMode val="edge"/>
              <c:yMode val="edge"/>
              <c:x val="0.36367416037623468"/>
              <c:y val="0.944461630086612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9573840"/>
        <c:crosses val="autoZero"/>
        <c:auto val="1"/>
        <c:lblAlgn val="ctr"/>
        <c:lblOffset val="100"/>
        <c:noMultiLvlLbl val="0"/>
      </c:catAx>
      <c:valAx>
        <c:axId val="359573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Site Count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69351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7.4734778902930205E-2"/>
          <c:y val="5.9143860133170995E-2"/>
          <c:w val="0.23853681617994976"/>
          <c:h val="0.1320678783095899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A6D54-31B8-411F-A9AE-4FBAA4D311E4}" type="datetimeFigureOut">
              <a:rPr lang="en-NZ" smtClean="0"/>
              <a:t>1/04/2015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9848A-6B41-4C57-9AC0-7FB7AD8DEBAD}" type="slidenum">
              <a:rPr lang="en-NZ" smtClean="0"/>
              <a:t>‹#›</a:t>
            </a:fld>
            <a:endParaRPr lang="en-NZ"/>
          </a:p>
        </p:txBody>
      </p:sp>
    </p:spTree>
    <p:extLst>
      <p:ext uri="{BB962C8B-B14F-4D97-AF65-F5344CB8AC3E}">
        <p14:creationId xmlns:p14="http://schemas.microsoft.com/office/powerpoint/2010/main" val="3723081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72150" cy="3600450"/>
          </a:xfrm>
        </p:spPr>
        <p:txBody>
          <a:bodyPr/>
          <a:lstStyle/>
          <a:p>
            <a:r>
              <a:rPr lang="en-NZ" dirty="0" smtClean="0"/>
              <a:t>Hello. </a:t>
            </a:r>
          </a:p>
          <a:p>
            <a:endParaRPr lang="en-NZ" dirty="0"/>
          </a:p>
          <a:p>
            <a:r>
              <a:rPr lang="en-NZ" dirty="0" smtClean="0"/>
              <a:t>My name is Andrew Standley and I’d like to present my Masters thesis presentation titled;</a:t>
            </a:r>
          </a:p>
          <a:p>
            <a:endParaRPr lang="en-NZ" b="1" dirty="0"/>
          </a:p>
          <a:p>
            <a:r>
              <a:rPr lang="en-NZ" b="1" dirty="0" smtClean="0"/>
              <a:t>Making Tracks: Simulating Prehistoric Human Travel Networks, Northland, New Zealand.</a:t>
            </a:r>
            <a:endParaRPr lang="en-NZ" b="1" dirty="0"/>
          </a:p>
        </p:txBody>
      </p:sp>
      <p:sp>
        <p:nvSpPr>
          <p:cNvPr id="4" name="Slide Number Placeholder 3"/>
          <p:cNvSpPr>
            <a:spLocks noGrp="1"/>
          </p:cNvSpPr>
          <p:nvPr>
            <p:ph type="sldNum" sz="quarter" idx="10"/>
          </p:nvPr>
        </p:nvSpPr>
        <p:spPr/>
        <p:txBody>
          <a:bodyPr/>
          <a:lstStyle/>
          <a:p>
            <a:fld id="{EC19848A-6B41-4C57-9AC0-7FB7AD8DEBAD}" type="slidenum">
              <a:rPr lang="en-NZ" smtClean="0"/>
              <a:t>1</a:t>
            </a:fld>
            <a:endParaRPr lang="en-NZ"/>
          </a:p>
        </p:txBody>
      </p:sp>
    </p:spTree>
    <p:extLst>
      <p:ext uri="{BB962C8B-B14F-4D97-AF65-F5344CB8AC3E}">
        <p14:creationId xmlns:p14="http://schemas.microsoft.com/office/powerpoint/2010/main" val="407175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effectiveness of the river and lake travel cost surface was tested with a simple origin and destination at either end of a valley containing one of the larger river networks.</a:t>
            </a:r>
          </a:p>
          <a:p>
            <a:endParaRPr lang="en-NZ" dirty="0"/>
          </a:p>
          <a:p>
            <a:r>
              <a:rPr lang="en-NZ" dirty="0" smtClean="0"/>
              <a:t>Path distance was used to generate least cost paths;</a:t>
            </a:r>
          </a:p>
          <a:p>
            <a:endParaRPr lang="en-NZ" dirty="0"/>
          </a:p>
          <a:p>
            <a:pPr marL="228600" indent="-228600">
              <a:buAutoNum type="alphaLcParenR"/>
            </a:pPr>
            <a:r>
              <a:rPr lang="en-NZ" dirty="0" smtClean="0"/>
              <a:t>With slope cost </a:t>
            </a:r>
          </a:p>
          <a:p>
            <a:pPr marL="228600" indent="-228600">
              <a:buAutoNum type="alphaLcParenR"/>
            </a:pPr>
            <a:r>
              <a:rPr lang="en-NZ" dirty="0" smtClean="0"/>
              <a:t>Without slope cost</a:t>
            </a:r>
          </a:p>
          <a:p>
            <a:pPr marL="228600" indent="-228600">
              <a:buAutoNum type="alphaLcParenR"/>
            </a:pPr>
            <a:endParaRPr lang="en-NZ" dirty="0"/>
          </a:p>
          <a:p>
            <a:r>
              <a:rPr lang="en-NZ" dirty="0" smtClean="0"/>
              <a:t>The costed scenario crossed the main river once avoiding further crossings.</a:t>
            </a:r>
          </a:p>
          <a:p>
            <a:endParaRPr lang="en-NZ" dirty="0"/>
          </a:p>
          <a:p>
            <a:r>
              <a:rPr lang="en-NZ" dirty="0" smtClean="0"/>
              <a:t>The </a:t>
            </a:r>
            <a:r>
              <a:rPr lang="en-NZ" dirty="0" err="1" smtClean="0"/>
              <a:t>uncosted</a:t>
            </a:r>
            <a:r>
              <a:rPr lang="en-NZ" dirty="0" smtClean="0"/>
              <a:t> scenario takes the optimal route down the centre of the valley as expected, crossing the river network several time.</a:t>
            </a:r>
          </a:p>
          <a:p>
            <a:endParaRPr lang="en-NZ" dirty="0"/>
          </a:p>
          <a:p>
            <a:r>
              <a:rPr lang="en-NZ" dirty="0" smtClean="0"/>
              <a:t>This form of river cost can be seen to have a minor localised effect on least cost path patterns.</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10</a:t>
            </a:fld>
            <a:endParaRPr lang="en-NZ"/>
          </a:p>
        </p:txBody>
      </p:sp>
    </p:spTree>
    <p:extLst>
      <p:ext uri="{BB962C8B-B14F-4D97-AF65-F5344CB8AC3E}">
        <p14:creationId xmlns:p14="http://schemas.microsoft.com/office/powerpoint/2010/main" val="229128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r>
              <a:rPr lang="en-NZ" dirty="0" smtClean="0"/>
              <a:t>This diagram provides a simplified overview of the replicated method used to model primary travel corridors and secondary paths which branch outward from the primary routes simulating foraging paths.</a:t>
            </a:r>
          </a:p>
          <a:p>
            <a:endParaRPr lang="en-NZ" dirty="0"/>
          </a:p>
          <a:p>
            <a:r>
              <a:rPr lang="en-NZ" dirty="0" smtClean="0"/>
              <a:t>The process involved;</a:t>
            </a:r>
          </a:p>
          <a:p>
            <a:endParaRPr lang="en-NZ" dirty="0"/>
          </a:p>
          <a:p>
            <a:pPr marL="171450" indent="-171450">
              <a:buFont typeface="Arial" panose="020B0604020202020204" pitchFamily="34" charset="0"/>
              <a:buChar char="•"/>
            </a:pPr>
            <a:r>
              <a:rPr lang="en-NZ" dirty="0" smtClean="0"/>
              <a:t>Selection of origin-destination point locations</a:t>
            </a:r>
          </a:p>
          <a:p>
            <a:pPr marL="171450" indent="-171450">
              <a:buFont typeface="Arial" panose="020B0604020202020204" pitchFamily="34" charset="0"/>
              <a:buChar char="•"/>
            </a:pPr>
            <a:r>
              <a:rPr lang="en-NZ" dirty="0" smtClean="0"/>
              <a:t>The formation of multiple least cost path primary travel corridors</a:t>
            </a:r>
          </a:p>
          <a:p>
            <a:pPr marL="171450" indent="-171450">
              <a:buFont typeface="Arial" panose="020B0604020202020204" pitchFamily="34" charset="0"/>
              <a:buChar char="•"/>
            </a:pPr>
            <a:r>
              <a:rPr lang="en-NZ" dirty="0" smtClean="0"/>
              <a:t>The formation of secondary paths using hydraulic flow techniques</a:t>
            </a:r>
          </a:p>
          <a:p>
            <a:pPr marL="171450" indent="-171450">
              <a:buFont typeface="Arial" panose="020B0604020202020204" pitchFamily="34" charset="0"/>
              <a:buChar char="•"/>
            </a:pPr>
            <a:r>
              <a:rPr lang="en-NZ" dirty="0" smtClean="0"/>
              <a:t>Statistical analysis explained in the objective 3 method.</a:t>
            </a:r>
          </a:p>
          <a:p>
            <a:endParaRPr lang="en-NZ" dirty="0"/>
          </a:p>
          <a:p>
            <a:r>
              <a:rPr lang="en-NZ" dirty="0" smtClean="0"/>
              <a:t>The original method was followed where possible, with adaptations indicated by;</a:t>
            </a:r>
          </a:p>
          <a:p>
            <a:endParaRPr lang="en-NZ" dirty="0"/>
          </a:p>
          <a:p>
            <a:r>
              <a:rPr lang="en-NZ" b="1" dirty="0" smtClean="0"/>
              <a:t>Point 1</a:t>
            </a:r>
            <a:r>
              <a:rPr lang="en-NZ" dirty="0" smtClean="0"/>
              <a:t> - </a:t>
            </a:r>
            <a:r>
              <a:rPr lang="en-NZ" dirty="0"/>
              <a:t>R</a:t>
            </a:r>
            <a:r>
              <a:rPr lang="en-NZ" dirty="0" smtClean="0"/>
              <a:t>eplacing the original isotropic cost distance method with anisotropic path distance</a:t>
            </a:r>
          </a:p>
          <a:p>
            <a:endParaRPr lang="en-NZ" dirty="0" smtClean="0"/>
          </a:p>
          <a:p>
            <a:r>
              <a:rPr lang="en-NZ" b="1" dirty="0" smtClean="0"/>
              <a:t>Point 2 </a:t>
            </a:r>
            <a:r>
              <a:rPr lang="en-NZ" dirty="0" smtClean="0"/>
              <a:t>- Use of Focal Statistics to help define the densest corridors </a:t>
            </a:r>
          </a:p>
          <a:p>
            <a:endParaRPr lang="en-NZ" dirty="0"/>
          </a:p>
          <a:p>
            <a:r>
              <a:rPr lang="en-NZ" b="1" dirty="0" smtClean="0"/>
              <a:t>Point 3</a:t>
            </a:r>
            <a:r>
              <a:rPr lang="en-NZ" dirty="0" smtClean="0"/>
              <a:t> - The use of Equal Area travel time interval classification as an alternative to equal cost distance intervals.</a:t>
            </a:r>
          </a:p>
          <a:p>
            <a:endParaRPr lang="en-NZ" b="1" dirty="0" smtClean="0"/>
          </a:p>
          <a:p>
            <a:r>
              <a:rPr lang="en-NZ" b="1" dirty="0" smtClean="0"/>
              <a:t>Point 4 </a:t>
            </a:r>
            <a:r>
              <a:rPr lang="en-NZ" dirty="0" smtClean="0"/>
              <a:t>– An exact test of significance as a workaround when replicating the original method of defining travel time intervals for 	counting archaeological site distribution relative to least cost paths. </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11</a:t>
            </a:fld>
            <a:endParaRPr lang="en-NZ"/>
          </a:p>
        </p:txBody>
      </p:sp>
    </p:spTree>
    <p:extLst>
      <p:ext uri="{BB962C8B-B14F-4D97-AF65-F5344CB8AC3E}">
        <p14:creationId xmlns:p14="http://schemas.microsoft.com/office/powerpoint/2010/main" val="2324596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origin-destination point pattern was tested in three forms;</a:t>
            </a:r>
          </a:p>
          <a:p>
            <a:endParaRPr lang="en-NZ" dirty="0"/>
          </a:p>
          <a:p>
            <a:r>
              <a:rPr lang="en-NZ" dirty="0" smtClean="0"/>
              <a:t>Method 1…the original author’s method of placing points at 1 Km intervals around the study area perimeter.</a:t>
            </a:r>
          </a:p>
          <a:p>
            <a:endParaRPr lang="en-NZ" dirty="0"/>
          </a:p>
          <a:p>
            <a:r>
              <a:rPr lang="en-NZ" dirty="0" smtClean="0"/>
              <a:t>Method 2…a uniform grid of points at 5Km intervals</a:t>
            </a:r>
          </a:p>
          <a:p>
            <a:endParaRPr lang="en-NZ" dirty="0"/>
          </a:p>
          <a:p>
            <a:r>
              <a:rPr lang="en-NZ" dirty="0" smtClean="0"/>
              <a:t>Method 3…100 randomly generate points.</a:t>
            </a:r>
          </a:p>
          <a:p>
            <a:endParaRPr lang="en-NZ" dirty="0" smtClean="0"/>
          </a:p>
        </p:txBody>
      </p:sp>
      <p:sp>
        <p:nvSpPr>
          <p:cNvPr id="4" name="Slide Number Placeholder 3"/>
          <p:cNvSpPr>
            <a:spLocks noGrp="1"/>
          </p:cNvSpPr>
          <p:nvPr>
            <p:ph type="sldNum" sz="quarter" idx="10"/>
          </p:nvPr>
        </p:nvSpPr>
        <p:spPr/>
        <p:txBody>
          <a:bodyPr/>
          <a:lstStyle/>
          <a:p>
            <a:fld id="{EC19848A-6B41-4C57-9AC0-7FB7AD8DEBAD}" type="slidenum">
              <a:rPr lang="en-NZ" smtClean="0"/>
              <a:t>12</a:t>
            </a:fld>
            <a:endParaRPr lang="en-NZ"/>
          </a:p>
        </p:txBody>
      </p:sp>
    </p:spTree>
    <p:extLst>
      <p:ext uri="{BB962C8B-B14F-4D97-AF65-F5344CB8AC3E}">
        <p14:creationId xmlns:p14="http://schemas.microsoft.com/office/powerpoint/2010/main" val="3971473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Path distance settings followed a published example by Tripcevich where the slope cost is represented as a </a:t>
            </a:r>
            <a:r>
              <a:rPr lang="en-NZ" b="1" dirty="0" smtClean="0"/>
              <a:t>Vertical Cost table </a:t>
            </a:r>
            <a:r>
              <a:rPr lang="en-NZ" dirty="0" smtClean="0"/>
              <a:t>calculated using this formula in Microsoft Excel for a range of slope values between -90 &amp; 90 degrees. The slope intervals do not have to be equal as ArcGIS interpolates between values.</a:t>
            </a:r>
          </a:p>
          <a:p>
            <a:endParaRPr lang="en-NZ" dirty="0"/>
          </a:p>
          <a:p>
            <a:r>
              <a:rPr lang="en-NZ" dirty="0" smtClean="0"/>
              <a:t>The result produces a rate of movement (speed) measured in </a:t>
            </a:r>
            <a:r>
              <a:rPr lang="en-NZ" b="1" i="1" dirty="0" smtClean="0"/>
              <a:t>hours to cross 1m.</a:t>
            </a:r>
          </a:p>
          <a:p>
            <a:endParaRPr lang="en-NZ" dirty="0"/>
          </a:p>
          <a:p>
            <a:r>
              <a:rPr lang="en-NZ" dirty="0" smtClean="0"/>
              <a:t>This is multiplied by 60 to produce a more useful </a:t>
            </a:r>
            <a:r>
              <a:rPr lang="en-NZ" b="1" i="1" dirty="0" smtClean="0"/>
              <a:t>minutes to cross 1m</a:t>
            </a:r>
            <a:r>
              <a:rPr lang="en-NZ" dirty="0" smtClean="0"/>
              <a:t>.</a:t>
            </a:r>
          </a:p>
          <a:p>
            <a:endParaRPr lang="en-NZ" dirty="0"/>
          </a:p>
          <a:p>
            <a:r>
              <a:rPr lang="en-NZ" dirty="0" smtClean="0"/>
              <a:t>The Path Distance tool automatically factors in the raster cell size so only requires a rate of movement as input.</a:t>
            </a:r>
          </a:p>
          <a:p>
            <a:endParaRPr lang="en-NZ" dirty="0"/>
          </a:p>
          <a:p>
            <a:endParaRPr lang="en-NZ" dirty="0" smtClean="0"/>
          </a:p>
          <a:p>
            <a:endParaRPr lang="en-NZ" dirty="0"/>
          </a:p>
          <a:p>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13</a:t>
            </a:fld>
            <a:endParaRPr lang="en-NZ"/>
          </a:p>
        </p:txBody>
      </p:sp>
      <p:pic>
        <p:nvPicPr>
          <p:cNvPr id="6" name="Picture 5"/>
          <p:cNvPicPr>
            <a:picLocks noChangeAspect="1"/>
          </p:cNvPicPr>
          <p:nvPr/>
        </p:nvPicPr>
        <p:blipFill>
          <a:blip r:embed="rId3"/>
          <a:stretch>
            <a:fillRect/>
          </a:stretch>
        </p:blipFill>
        <p:spPr>
          <a:xfrm>
            <a:off x="557108" y="6455886"/>
            <a:ext cx="4731709" cy="2458720"/>
          </a:xfrm>
          <a:prstGeom prst="rect">
            <a:avLst/>
          </a:prstGeom>
        </p:spPr>
      </p:pic>
    </p:spTree>
    <p:extLst>
      <p:ext uri="{BB962C8B-B14F-4D97-AF65-F5344CB8AC3E}">
        <p14:creationId xmlns:p14="http://schemas.microsoft.com/office/powerpoint/2010/main" val="2994436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ArcGIS Model Builder was used to link several geo-processing tools together to form the primary corridors.</a:t>
            </a:r>
          </a:p>
          <a:p>
            <a:endParaRPr lang="en-NZ" dirty="0"/>
          </a:p>
          <a:p>
            <a:pPr marL="171450" indent="-171450">
              <a:buFont typeface="Arial" panose="020B0604020202020204" pitchFamily="34" charset="0"/>
              <a:buChar char="•"/>
            </a:pPr>
            <a:r>
              <a:rPr lang="en-NZ" dirty="0" smtClean="0"/>
              <a:t>800 Path Distance raster datasets were generated</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639,200 individual Least Cost Paths were created (800 sets of 799 paths)</a:t>
            </a:r>
          </a:p>
          <a:p>
            <a:endParaRPr lang="en-NZ" dirty="0"/>
          </a:p>
          <a:p>
            <a:endParaRPr lang="en-NZ" dirty="0" smtClean="0"/>
          </a:p>
          <a:p>
            <a:endParaRPr lang="en-NZ" dirty="0" smtClean="0"/>
          </a:p>
          <a:p>
            <a:endParaRPr lang="en-NZ" dirty="0"/>
          </a:p>
          <a:p>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14</a:t>
            </a:fld>
            <a:endParaRPr lang="en-NZ"/>
          </a:p>
        </p:txBody>
      </p:sp>
    </p:spTree>
    <p:extLst>
      <p:ext uri="{BB962C8B-B14F-4D97-AF65-F5344CB8AC3E}">
        <p14:creationId xmlns:p14="http://schemas.microsoft.com/office/powerpoint/2010/main" val="3701469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overall process for creating the primary corridor network is shown here.</a:t>
            </a:r>
          </a:p>
          <a:p>
            <a:endParaRPr lang="en-NZ" dirty="0"/>
          </a:p>
          <a:p>
            <a:r>
              <a:rPr lang="en-NZ" dirty="0" smtClean="0"/>
              <a:t>Least Cost Path raster datasets were combined using Cell Statistics.</a:t>
            </a:r>
          </a:p>
          <a:p>
            <a:endParaRPr lang="en-NZ" dirty="0"/>
          </a:p>
          <a:p>
            <a:r>
              <a:rPr lang="en-NZ" dirty="0" smtClean="0"/>
              <a:t>Focal Statistics was used to create a path density dataset to help visualise the denser parts of the dataset. This used a 100m radius search around each cell to pick up adjacent and coincident paths which identified broad corridors.</a:t>
            </a:r>
          </a:p>
          <a:p>
            <a:endParaRPr lang="en-NZ" dirty="0"/>
          </a:p>
          <a:p>
            <a:r>
              <a:rPr lang="en-NZ" dirty="0" smtClean="0"/>
              <a:t>The aim was to select the main corridors from the vector network required for further analysis. The original method of manual selection could not be improved, but the path density dataset created by Focal Statistics indicated which paths to select.</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15</a:t>
            </a:fld>
            <a:endParaRPr lang="en-NZ"/>
          </a:p>
        </p:txBody>
      </p:sp>
    </p:spTree>
    <p:extLst>
      <p:ext uri="{BB962C8B-B14F-4D97-AF65-F5344CB8AC3E}">
        <p14:creationId xmlns:p14="http://schemas.microsoft.com/office/powerpoint/2010/main" val="3790800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replicated method used river modelling techniques to create secondary paths. </a:t>
            </a:r>
          </a:p>
          <a:p>
            <a:endParaRPr lang="en-NZ" dirty="0"/>
          </a:p>
          <a:p>
            <a:r>
              <a:rPr lang="en-NZ" dirty="0" smtClean="0"/>
              <a:t>Instead of a DEM surface used to create a river network, a Path Distance raster was used originating at the vector primary corridor network.</a:t>
            </a:r>
          </a:p>
          <a:p>
            <a:endParaRPr lang="en-NZ" dirty="0"/>
          </a:p>
          <a:p>
            <a:r>
              <a:rPr lang="en-NZ" dirty="0" smtClean="0"/>
              <a:t>The path distance raster sinks were filled, and flow direction and accumulation generated with a 200 upper drainage cell threshold applied to simplify the paths.</a:t>
            </a:r>
          </a:p>
          <a:p>
            <a:endParaRPr lang="en-NZ" dirty="0"/>
          </a:p>
          <a:p>
            <a:r>
              <a:rPr lang="en-NZ" dirty="0" smtClean="0"/>
              <a:t>The secondary paths needed to be combined with the primary corridors. To do this river order values were created during the modelling process. </a:t>
            </a:r>
          </a:p>
          <a:p>
            <a:endParaRPr lang="en-NZ" dirty="0"/>
          </a:p>
          <a:p>
            <a:r>
              <a:rPr lang="en-NZ" dirty="0" smtClean="0"/>
              <a:t>Primary paths were reclassified to order 7 and combined with the secondary path order values using Fuzzy OR which retains the maximum coincident value. </a:t>
            </a:r>
          </a:p>
          <a:p>
            <a:endParaRPr lang="en-NZ" dirty="0"/>
          </a:p>
          <a:p>
            <a:r>
              <a:rPr lang="en-NZ" dirty="0" smtClean="0"/>
              <a:t>This was purely as a visual QA to check the river order values had combined correctly.</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16</a:t>
            </a:fld>
            <a:endParaRPr lang="en-NZ"/>
          </a:p>
        </p:txBody>
      </p:sp>
    </p:spTree>
    <p:extLst>
      <p:ext uri="{BB962C8B-B14F-4D97-AF65-F5344CB8AC3E}">
        <p14:creationId xmlns:p14="http://schemas.microsoft.com/office/powerpoint/2010/main" val="2420817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660409" cy="3600450"/>
          </a:xfrm>
        </p:spPr>
        <p:txBody>
          <a:bodyPr/>
          <a:lstStyle/>
          <a:p>
            <a:r>
              <a:rPr lang="en-NZ" dirty="0" smtClean="0"/>
              <a:t>Preparation for statistical analysis included;</a:t>
            </a:r>
          </a:p>
          <a:p>
            <a:endParaRPr lang="en-NZ" dirty="0"/>
          </a:p>
          <a:p>
            <a:r>
              <a:rPr lang="en-NZ" b="1" u="sng" dirty="0" smtClean="0"/>
              <a:t>Defining inland Pa sites</a:t>
            </a:r>
          </a:p>
          <a:p>
            <a:endParaRPr lang="en-NZ" dirty="0"/>
          </a:p>
          <a:p>
            <a:r>
              <a:rPr lang="en-NZ" dirty="0" smtClean="0"/>
              <a:t>As coastal Pa sites were probably positioned for good access to coastal resources rather than proximity to inland travel routes, it was necessary to classify inland Pa sites.</a:t>
            </a:r>
          </a:p>
          <a:p>
            <a:endParaRPr lang="en-NZ" dirty="0"/>
          </a:p>
          <a:p>
            <a:r>
              <a:rPr lang="en-NZ" dirty="0" smtClean="0"/>
              <a:t>An inland environment was created by calculating a 30 walk time boundary from the coast line. This resulted in 181 Pa sites falling within the inland environment.</a:t>
            </a:r>
          </a:p>
          <a:p>
            <a:endParaRPr lang="en-NZ" dirty="0"/>
          </a:p>
          <a:p>
            <a:r>
              <a:rPr lang="en-NZ" b="1" u="sng" dirty="0" smtClean="0"/>
              <a:t>Measuring Pa proximity to paths</a:t>
            </a:r>
          </a:p>
          <a:p>
            <a:endParaRPr lang="en-NZ" b="1" u="sng" dirty="0"/>
          </a:p>
          <a:p>
            <a:r>
              <a:rPr lang="en-NZ" dirty="0" smtClean="0"/>
              <a:t>Walking time </a:t>
            </a:r>
            <a:r>
              <a:rPr lang="en-NZ" dirty="0" err="1" smtClean="0"/>
              <a:t>rasters</a:t>
            </a:r>
            <a:r>
              <a:rPr lang="en-NZ" dirty="0" smtClean="0"/>
              <a:t> were generated originating at each vector network.</a:t>
            </a:r>
          </a:p>
          <a:p>
            <a:endParaRPr lang="en-NZ" dirty="0"/>
          </a:p>
          <a:p>
            <a:r>
              <a:rPr lang="en-NZ" dirty="0" smtClean="0"/>
              <a:t>In each case, the path distance raster was reclassified into;</a:t>
            </a:r>
          </a:p>
          <a:p>
            <a:endParaRPr lang="en-NZ" dirty="0"/>
          </a:p>
          <a:p>
            <a:pPr marL="228600" indent="-228600">
              <a:buAutoNum type="alphaLcParenR"/>
            </a:pPr>
            <a:r>
              <a:rPr lang="en-NZ" dirty="0" smtClean="0"/>
              <a:t>4 minute travel time intervals (the original author’s equal cost distance method)</a:t>
            </a:r>
          </a:p>
          <a:p>
            <a:pPr marL="228600" indent="-228600">
              <a:buAutoNum type="alphaLcParenR"/>
            </a:pPr>
            <a:r>
              <a:rPr lang="en-NZ" dirty="0" smtClean="0"/>
              <a:t>Equal area intervals using ArcGIS Quantile </a:t>
            </a:r>
            <a:r>
              <a:rPr lang="en-NZ" dirty="0" err="1" smtClean="0"/>
              <a:t>classification..equal</a:t>
            </a:r>
            <a:r>
              <a:rPr lang="en-NZ" dirty="0" smtClean="0"/>
              <a:t> cell count per interval =  equal area</a:t>
            </a:r>
          </a:p>
          <a:p>
            <a:pPr marL="228600" indent="-228600">
              <a:buAutoNum type="alphaLcParenR"/>
            </a:pPr>
            <a:endParaRPr lang="en-NZ" dirty="0"/>
          </a:p>
          <a:p>
            <a:r>
              <a:rPr lang="en-NZ" dirty="0" smtClean="0"/>
              <a:t>The number of observed Pa sites falling within each path distance interval were counted.</a:t>
            </a:r>
          </a:p>
        </p:txBody>
      </p:sp>
      <p:sp>
        <p:nvSpPr>
          <p:cNvPr id="4" name="Slide Number Placeholder 3"/>
          <p:cNvSpPr>
            <a:spLocks noGrp="1"/>
          </p:cNvSpPr>
          <p:nvPr>
            <p:ph type="sldNum" sz="quarter" idx="10"/>
          </p:nvPr>
        </p:nvSpPr>
        <p:spPr/>
        <p:txBody>
          <a:bodyPr/>
          <a:lstStyle/>
          <a:p>
            <a:fld id="{EC19848A-6B41-4C57-9AC0-7FB7AD8DEBAD}" type="slidenum">
              <a:rPr lang="en-NZ" smtClean="0"/>
              <a:t>17</a:t>
            </a:fld>
            <a:endParaRPr lang="en-NZ"/>
          </a:p>
        </p:txBody>
      </p:sp>
    </p:spTree>
    <p:extLst>
      <p:ext uri="{BB962C8B-B14F-4D97-AF65-F5344CB8AC3E}">
        <p14:creationId xmlns:p14="http://schemas.microsoft.com/office/powerpoint/2010/main" val="3400979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u="sng" dirty="0" smtClean="0"/>
              <a:t>The statistical significance test </a:t>
            </a:r>
            <a:r>
              <a:rPr lang="en-NZ" dirty="0" smtClean="0"/>
              <a:t>was performed using Pearson’s Chi Squared test</a:t>
            </a:r>
            <a:r>
              <a:rPr lang="en-NZ" dirty="0"/>
              <a:t>. The aim of the test of significance is to test </a:t>
            </a:r>
            <a:r>
              <a:rPr lang="en-NZ" dirty="0" smtClean="0"/>
              <a:t>the 1</a:t>
            </a:r>
            <a:r>
              <a:rPr lang="en-NZ" baseline="30000" dirty="0" smtClean="0"/>
              <a:t>st</a:t>
            </a:r>
            <a:r>
              <a:rPr lang="en-NZ" dirty="0" smtClean="0"/>
              <a:t> hypothesis - whether </a:t>
            </a:r>
            <a:r>
              <a:rPr lang="en-NZ" dirty="0"/>
              <a:t>Pa sites are evenly distributed or not</a:t>
            </a:r>
            <a:r>
              <a:rPr lang="en-NZ" dirty="0" smtClean="0"/>
              <a:t>.</a:t>
            </a:r>
          </a:p>
          <a:p>
            <a:endParaRPr lang="en-NZ" dirty="0"/>
          </a:p>
          <a:p>
            <a:r>
              <a:rPr lang="en-NZ" dirty="0" smtClean="0"/>
              <a:t>Observed site counts per interval were compared with an Expected site count.</a:t>
            </a:r>
          </a:p>
          <a:p>
            <a:endParaRPr lang="en-NZ" dirty="0"/>
          </a:p>
          <a:p>
            <a:r>
              <a:rPr lang="en-NZ" dirty="0" smtClean="0"/>
              <a:t>Expected site counts are based on the proportion of the interval area vs the whole study area. </a:t>
            </a:r>
          </a:p>
          <a:p>
            <a:endParaRPr lang="en-NZ" dirty="0"/>
          </a:p>
          <a:p>
            <a:r>
              <a:rPr lang="en-NZ" dirty="0" smtClean="0"/>
              <a:t>Expected site counts per interval must </a:t>
            </a:r>
            <a:r>
              <a:rPr lang="en-NZ" dirty="0"/>
              <a:t>be &gt; 1.5, but ideally &gt;5 (Cochran 1952</a:t>
            </a:r>
            <a:r>
              <a:rPr lang="en-NZ" dirty="0" smtClean="0"/>
              <a:t>). </a:t>
            </a:r>
          </a:p>
          <a:p>
            <a:endParaRPr lang="en-NZ" dirty="0"/>
          </a:p>
          <a:p>
            <a:r>
              <a:rPr lang="en-NZ" dirty="0" smtClean="0"/>
              <a:t>Failure to comply will require an Exact test…in this case, a Multinomial Goodness of Fit test which uses Monte Carlo simulation to generate sufficiently large enough expected counts for a valid test.</a:t>
            </a:r>
          </a:p>
          <a:p>
            <a:endParaRPr lang="en-NZ" dirty="0"/>
          </a:p>
          <a:p>
            <a:endParaRPr lang="en-NZ" dirty="0" smtClean="0"/>
          </a:p>
          <a:p>
            <a:r>
              <a:rPr lang="en-NZ" dirty="0" smtClean="0"/>
              <a:t>The Gain test (Kvamme 1988)  measures  the strength of the relation between site and path.</a:t>
            </a:r>
          </a:p>
          <a:p>
            <a:endParaRPr lang="en-NZ" dirty="0"/>
          </a:p>
          <a:p>
            <a:pPr marL="171450" indent="-171450">
              <a:buFont typeface="Arial" panose="020B0604020202020204" pitchFamily="34" charset="0"/>
              <a:buChar char="•"/>
            </a:pPr>
            <a:r>
              <a:rPr lang="en-NZ" dirty="0" smtClean="0"/>
              <a:t>% of each interval area as a proportion of the study area  (referred to as </a:t>
            </a:r>
            <a:r>
              <a:rPr lang="en-NZ" b="1" dirty="0" smtClean="0"/>
              <a:t>accuracy</a:t>
            </a:r>
            <a:r>
              <a:rPr lang="en-NZ" dirty="0" smtClean="0"/>
              <a:t>)</a:t>
            </a:r>
          </a:p>
          <a:p>
            <a:pPr marL="171450" indent="-171450">
              <a:buFont typeface="Arial" panose="020B0604020202020204" pitchFamily="34" charset="0"/>
              <a:buChar char="•"/>
            </a:pPr>
            <a:r>
              <a:rPr lang="en-NZ" dirty="0" smtClean="0"/>
              <a:t>% of observed sites per interval (referred to as </a:t>
            </a:r>
            <a:r>
              <a:rPr lang="en-NZ" b="1" dirty="0" smtClean="0"/>
              <a:t>precision</a:t>
            </a:r>
            <a:r>
              <a:rPr lang="en-NZ" dirty="0" smtClean="0"/>
              <a:t>)</a:t>
            </a:r>
            <a:endParaRPr lang="en-NZ" dirty="0"/>
          </a:p>
          <a:p>
            <a:endParaRPr lang="en-NZ" dirty="0" smtClean="0"/>
          </a:p>
          <a:p>
            <a:endParaRPr lang="en-NZ" dirty="0"/>
          </a:p>
          <a:p>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18</a:t>
            </a:fld>
            <a:endParaRPr lang="en-NZ"/>
          </a:p>
        </p:txBody>
      </p:sp>
    </p:spTree>
    <p:extLst>
      <p:ext uri="{BB962C8B-B14F-4D97-AF65-F5344CB8AC3E}">
        <p14:creationId xmlns:p14="http://schemas.microsoft.com/office/powerpoint/2010/main" val="442709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Primary corridor method applied to three Origin-Destination patterns confirmed that the main low cost corridors generally persist when origin positions change.</a:t>
            </a:r>
          </a:p>
          <a:p>
            <a:endParaRPr lang="en-NZ" dirty="0"/>
          </a:p>
          <a:p>
            <a:r>
              <a:rPr lang="en-NZ" dirty="0" smtClean="0"/>
              <a:t>This will be the case as long as there is a reasonably even distribution of points.</a:t>
            </a:r>
          </a:p>
          <a:p>
            <a:endParaRPr lang="en-NZ" dirty="0"/>
          </a:p>
          <a:p>
            <a:r>
              <a:rPr lang="en-NZ" dirty="0" smtClean="0"/>
              <a:t>Method 1…the 800 perimeter origins was selected for the remainder of the study.</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19</a:t>
            </a:fld>
            <a:endParaRPr lang="en-NZ"/>
          </a:p>
        </p:txBody>
      </p:sp>
    </p:spTree>
    <p:extLst>
      <p:ext uri="{BB962C8B-B14F-4D97-AF65-F5344CB8AC3E}">
        <p14:creationId xmlns:p14="http://schemas.microsoft.com/office/powerpoint/2010/main" val="422754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r>
              <a:rPr lang="en-NZ" dirty="0" smtClean="0"/>
              <a:t>This presentation will cover;</a:t>
            </a:r>
          </a:p>
          <a:p>
            <a:endParaRPr lang="en-NZ" dirty="0"/>
          </a:p>
          <a:p>
            <a:pPr marL="171450" indent="-171450">
              <a:buFont typeface="Arial" panose="020B0604020202020204" pitchFamily="34" charset="0"/>
              <a:buChar char="•"/>
            </a:pPr>
            <a:r>
              <a:rPr lang="en-NZ" dirty="0" smtClean="0"/>
              <a:t>An introduction to the topic and the problem this research attempts to solve</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This is followed by the </a:t>
            </a:r>
            <a:r>
              <a:rPr lang="en-NZ" b="1" u="sng" dirty="0" smtClean="0"/>
              <a:t>research question</a:t>
            </a:r>
            <a:r>
              <a:rPr lang="en-NZ" b="1" dirty="0" smtClean="0"/>
              <a:t>, </a:t>
            </a:r>
            <a:r>
              <a:rPr lang="en-NZ" b="1" u="sng" dirty="0" smtClean="0"/>
              <a:t>hypotheses</a:t>
            </a:r>
            <a:r>
              <a:rPr lang="en-NZ" b="1" dirty="0" smtClean="0"/>
              <a:t> and </a:t>
            </a:r>
            <a:r>
              <a:rPr lang="en-NZ" b="1" u="sng" dirty="0" smtClean="0"/>
              <a:t>objectives</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The study area is briefly described before moving on to;</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Data sources</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Methods applied</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Results and interpretation</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Conclusion and future research</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2</a:t>
            </a:fld>
            <a:endParaRPr lang="en-NZ"/>
          </a:p>
        </p:txBody>
      </p:sp>
    </p:spTree>
    <p:extLst>
      <p:ext uri="{BB962C8B-B14F-4D97-AF65-F5344CB8AC3E}">
        <p14:creationId xmlns:p14="http://schemas.microsoft.com/office/powerpoint/2010/main" val="3106677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secondary flow path results are shown here with the chosen 200 upper flow threshold limit applied and an alternative 400 cell threshold.</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20</a:t>
            </a:fld>
            <a:endParaRPr lang="en-NZ"/>
          </a:p>
        </p:txBody>
      </p:sp>
    </p:spTree>
    <p:extLst>
      <p:ext uri="{BB962C8B-B14F-4D97-AF65-F5344CB8AC3E}">
        <p14:creationId xmlns:p14="http://schemas.microsoft.com/office/powerpoint/2010/main" val="2590409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a:t>
            </a:r>
            <a:r>
              <a:rPr lang="en-NZ" dirty="0" smtClean="0"/>
              <a:t>he original author’s use of equal cost distance intervals for measuring site density was recreated here originating at the Primary Corridor network at 4 minute walk time intervals.</a:t>
            </a:r>
          </a:p>
          <a:p>
            <a:endParaRPr lang="en-NZ" dirty="0"/>
          </a:p>
          <a:p>
            <a:r>
              <a:rPr lang="en-NZ" dirty="0" smtClean="0"/>
              <a:t>This example shows the limitations of least cost path methods on flat terrain where primary paths are closely positioned.</a:t>
            </a:r>
          </a:p>
          <a:p>
            <a:endParaRPr lang="en-NZ" dirty="0"/>
          </a:p>
          <a:p>
            <a:r>
              <a:rPr lang="en-NZ" dirty="0" smtClean="0"/>
              <a:t>The interval areas produced here were sufficient to generate valid expected site counts for the Chi Squared test. </a:t>
            </a:r>
          </a:p>
        </p:txBody>
      </p:sp>
      <p:sp>
        <p:nvSpPr>
          <p:cNvPr id="4" name="Slide Number Placeholder 3"/>
          <p:cNvSpPr>
            <a:spLocks noGrp="1"/>
          </p:cNvSpPr>
          <p:nvPr>
            <p:ph type="sldNum" sz="quarter" idx="10"/>
          </p:nvPr>
        </p:nvSpPr>
        <p:spPr/>
        <p:txBody>
          <a:bodyPr/>
          <a:lstStyle/>
          <a:p>
            <a:fld id="{EC19848A-6B41-4C57-9AC0-7FB7AD8DEBAD}" type="slidenum">
              <a:rPr lang="en-NZ" smtClean="0"/>
              <a:t>21</a:t>
            </a:fld>
            <a:endParaRPr lang="en-NZ"/>
          </a:p>
        </p:txBody>
      </p:sp>
    </p:spTree>
    <p:extLst>
      <p:ext uri="{BB962C8B-B14F-4D97-AF65-F5344CB8AC3E}">
        <p14:creationId xmlns:p14="http://schemas.microsoft.com/office/powerpoint/2010/main" val="3411213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Equal cost distance intervals from the combine primary &amp; secondary paths produce what appears to be a highly accessible study area, with almost all areas within a 16 minute walk from a path.</a:t>
            </a:r>
          </a:p>
          <a:p>
            <a:endParaRPr lang="en-NZ" dirty="0"/>
          </a:p>
          <a:p>
            <a:r>
              <a:rPr lang="en-NZ" dirty="0" smtClean="0"/>
              <a:t>The original author’s method fails here - the more complex combined network produced some walking time interval areas that were too small to produce valid expected site counts for the Chi Squared test.</a:t>
            </a:r>
          </a:p>
          <a:p>
            <a:endParaRPr lang="en-NZ" dirty="0" smtClean="0"/>
          </a:p>
        </p:txBody>
      </p:sp>
      <p:sp>
        <p:nvSpPr>
          <p:cNvPr id="4" name="Slide Number Placeholder 3"/>
          <p:cNvSpPr>
            <a:spLocks noGrp="1"/>
          </p:cNvSpPr>
          <p:nvPr>
            <p:ph type="sldNum" sz="quarter" idx="10"/>
          </p:nvPr>
        </p:nvSpPr>
        <p:spPr/>
        <p:txBody>
          <a:bodyPr/>
          <a:lstStyle/>
          <a:p>
            <a:fld id="{EC19848A-6B41-4C57-9AC0-7FB7AD8DEBAD}" type="slidenum">
              <a:rPr lang="en-NZ" smtClean="0"/>
              <a:t>22</a:t>
            </a:fld>
            <a:endParaRPr lang="en-NZ"/>
          </a:p>
        </p:txBody>
      </p:sp>
    </p:spTree>
    <p:extLst>
      <p:ext uri="{BB962C8B-B14F-4D97-AF65-F5344CB8AC3E}">
        <p14:creationId xmlns:p14="http://schemas.microsoft.com/office/powerpoint/2010/main" val="2326387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alternative Equal Area path distance classification from Primary Corridors produces narrower intervals around each corridor resulting in a clearer definition of each corridor.</a:t>
            </a:r>
          </a:p>
          <a:p>
            <a:endParaRPr lang="en-NZ" dirty="0"/>
          </a:p>
          <a:p>
            <a:r>
              <a:rPr lang="en-NZ" dirty="0" smtClean="0"/>
              <a:t>Note many more of the outer red interval areas shown due to the equal area method compared to equal time.</a:t>
            </a:r>
          </a:p>
          <a:p>
            <a:endParaRPr lang="en-NZ" dirty="0" smtClean="0"/>
          </a:p>
          <a:p>
            <a:r>
              <a:rPr lang="en-NZ" dirty="0"/>
              <a:t>The ArcGIS quantile classification method produced a slightly uneven area split with two of the seven intervals having between 1% and 3% less area than others, however this is not considered significant. </a:t>
            </a:r>
          </a:p>
        </p:txBody>
      </p:sp>
      <p:sp>
        <p:nvSpPr>
          <p:cNvPr id="4" name="Slide Number Placeholder 3"/>
          <p:cNvSpPr>
            <a:spLocks noGrp="1"/>
          </p:cNvSpPr>
          <p:nvPr>
            <p:ph type="sldNum" sz="quarter" idx="10"/>
          </p:nvPr>
        </p:nvSpPr>
        <p:spPr/>
        <p:txBody>
          <a:bodyPr/>
          <a:lstStyle/>
          <a:p>
            <a:fld id="{EC19848A-6B41-4C57-9AC0-7FB7AD8DEBAD}" type="slidenum">
              <a:rPr lang="en-NZ" smtClean="0"/>
              <a:t>23</a:t>
            </a:fld>
            <a:endParaRPr lang="en-NZ"/>
          </a:p>
        </p:txBody>
      </p:sp>
    </p:spTree>
    <p:extLst>
      <p:ext uri="{BB962C8B-B14F-4D97-AF65-F5344CB8AC3E}">
        <p14:creationId xmlns:p14="http://schemas.microsoft.com/office/powerpoint/2010/main" val="3192488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Equal Area intervals from the combined path network produced a path network that penetrates all areas leaving only small pockets shown in red.</a:t>
            </a:r>
          </a:p>
          <a:p>
            <a:endParaRPr lang="en-NZ" dirty="0"/>
          </a:p>
          <a:p>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24</a:t>
            </a:fld>
            <a:endParaRPr lang="en-NZ"/>
          </a:p>
        </p:txBody>
      </p:sp>
    </p:spTree>
    <p:extLst>
      <p:ext uri="{BB962C8B-B14F-4D97-AF65-F5344CB8AC3E}">
        <p14:creationId xmlns:p14="http://schemas.microsoft.com/office/powerpoint/2010/main" val="1320527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Chi Squared test result for Equal travel time from primary corridors produced a p value of </a:t>
            </a:r>
            <a:r>
              <a:rPr lang="en-NZ" dirty="0" smtClean="0"/>
              <a:t>0.000011, </a:t>
            </a:r>
            <a:r>
              <a:rPr lang="en-NZ" dirty="0" smtClean="0"/>
              <a:t>and a Chi Squared statistic of 32.95 significantly higher than the target critical value of 16.81, strongly rejecting the null hypothesis, confirming uneven site distribution.</a:t>
            </a:r>
          </a:p>
          <a:p>
            <a:endParaRPr lang="en-NZ" dirty="0"/>
          </a:p>
          <a:p>
            <a:r>
              <a:rPr lang="en-NZ" dirty="0" smtClean="0"/>
              <a:t>This valid test suggests that Pa sites are clustered within the 4 – 12 minute walking range from primary paths. </a:t>
            </a:r>
          </a:p>
          <a:p>
            <a:endParaRPr lang="en-NZ" dirty="0"/>
          </a:p>
          <a:p>
            <a:r>
              <a:rPr lang="en-NZ" dirty="0" smtClean="0"/>
              <a:t>The Gain statistic of 0.43 is below moderate strength.</a:t>
            </a:r>
          </a:p>
          <a:p>
            <a:endParaRPr lang="en-NZ" dirty="0"/>
          </a:p>
          <a:p>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25</a:t>
            </a:fld>
            <a:endParaRPr lang="en-NZ"/>
          </a:p>
        </p:txBody>
      </p:sp>
    </p:spTree>
    <p:extLst>
      <p:ext uri="{BB962C8B-B14F-4D97-AF65-F5344CB8AC3E}">
        <p14:creationId xmlns:p14="http://schemas.microsoft.com/office/powerpoint/2010/main" val="2579732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Chi Squared results for Pa proximity to primary and secondary paths produced a Chi Squared statistic on 18.25 compared to the target critical value of 16.81. indicating  weaker level of significance than Pa proximity to primary corridors alone.</a:t>
            </a:r>
          </a:p>
          <a:p>
            <a:endParaRPr lang="en-NZ" dirty="0"/>
          </a:p>
          <a:p>
            <a:r>
              <a:rPr lang="en-NZ" dirty="0" smtClean="0"/>
              <a:t>The p value of 0.005 </a:t>
            </a:r>
            <a:r>
              <a:rPr lang="en-NZ" dirty="0" smtClean="0"/>
              <a:t>still </a:t>
            </a:r>
            <a:r>
              <a:rPr lang="en-NZ" dirty="0" smtClean="0"/>
              <a:t>strongly rejects the null hypothesis.</a:t>
            </a:r>
          </a:p>
          <a:p>
            <a:endParaRPr lang="en-NZ" dirty="0"/>
          </a:p>
          <a:p>
            <a:r>
              <a:rPr lang="en-NZ" dirty="0" smtClean="0"/>
              <a:t>Although the Gain statistic for the 12-16 minute interval (0.55) and the 16-20 minute interval (0.69) show a moderate and strong relationship between site and path respectively, they are based on intervals with very low site counts and areas. </a:t>
            </a:r>
          </a:p>
          <a:p>
            <a:endParaRPr lang="en-NZ" dirty="0"/>
          </a:p>
          <a:p>
            <a:r>
              <a:rPr lang="en-NZ" dirty="0" smtClean="0"/>
              <a:t>4 out of the 7 intervals have expected site counts less than 5.</a:t>
            </a:r>
          </a:p>
          <a:p>
            <a:endParaRPr lang="en-NZ" dirty="0"/>
          </a:p>
          <a:p>
            <a:r>
              <a:rPr lang="en-NZ" dirty="0" smtClean="0"/>
              <a:t>3 of the 7 less than 1.</a:t>
            </a:r>
          </a:p>
          <a:p>
            <a:endParaRPr lang="en-NZ" dirty="0"/>
          </a:p>
          <a:p>
            <a:r>
              <a:rPr lang="en-NZ" dirty="0" smtClean="0"/>
              <a:t>This distribution </a:t>
            </a:r>
            <a:r>
              <a:rPr lang="en-NZ" dirty="0" smtClean="0"/>
              <a:t>failed </a:t>
            </a:r>
            <a:r>
              <a:rPr lang="en-NZ" dirty="0" smtClean="0"/>
              <a:t>to meet the minimum requirements for Chi Squared. Although the problems stems from equal area intervals not being used, the original author’s method was completed using the exact test for Chi Squared with more than two categories…the Multinomial Goodness of Fit test.</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26</a:t>
            </a:fld>
            <a:endParaRPr lang="en-NZ"/>
          </a:p>
        </p:txBody>
      </p:sp>
    </p:spTree>
    <p:extLst>
      <p:ext uri="{BB962C8B-B14F-4D97-AF65-F5344CB8AC3E}">
        <p14:creationId xmlns:p14="http://schemas.microsoft.com/office/powerpoint/2010/main" val="2052960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Multinomial Goodness of Fit test used Monte Carlo simulation involving 10,000 simulations required to generate scenarios containing high enough  site counts to make the test valid.</a:t>
            </a:r>
          </a:p>
          <a:p>
            <a:endParaRPr lang="en-NZ" dirty="0"/>
          </a:p>
          <a:p>
            <a:r>
              <a:rPr lang="en-NZ" dirty="0" smtClean="0"/>
              <a:t>The sample was tested at significance levels from 0.01 to 0.05 and in each case the null hypothesis could not be rejected.</a:t>
            </a:r>
          </a:p>
          <a:p>
            <a:endParaRPr lang="en-NZ" dirty="0"/>
          </a:p>
          <a:p>
            <a:r>
              <a:rPr lang="en-NZ" dirty="0" smtClean="0"/>
              <a:t>The equal travel time interval classification is not appropriate. Equal area intervals used with a small number of intervals (&lt;8) should guarantee that Chi </a:t>
            </a:r>
            <a:r>
              <a:rPr lang="en-NZ" dirty="0" err="1" smtClean="0"/>
              <a:t>Squared’s</a:t>
            </a:r>
            <a:r>
              <a:rPr lang="en-NZ" dirty="0" smtClean="0"/>
              <a:t> requirements are met.</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27</a:t>
            </a:fld>
            <a:endParaRPr lang="en-NZ"/>
          </a:p>
        </p:txBody>
      </p:sp>
    </p:spTree>
    <p:extLst>
      <p:ext uri="{BB962C8B-B14F-4D97-AF65-F5344CB8AC3E}">
        <p14:creationId xmlns:p14="http://schemas.microsoft.com/office/powerpoint/2010/main" val="3559549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Pa sites were then counted within equal area path distance intervals, in this case from the primary corridors and the Chi Squared test  was applied.</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This produced a relatively </a:t>
            </a:r>
            <a:r>
              <a:rPr lang="en-NZ" dirty="0"/>
              <a:t>even expected site </a:t>
            </a:r>
            <a:r>
              <a:rPr lang="en-NZ" dirty="0" smtClean="0"/>
              <a:t>count </a:t>
            </a:r>
            <a:r>
              <a:rPr lang="en-NZ" dirty="0"/>
              <a:t>per interval </a:t>
            </a:r>
            <a:r>
              <a:rPr lang="en-NZ" dirty="0" smtClean="0"/>
              <a:t>which makes visual interpretation easier.</a:t>
            </a: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This test produced the strongest Chi Squared statistic of 38.19 vs the critical value of 16.81…..greater significance than the equal cost distance interval method.</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A p value of 0.000001 strongly rejects the </a:t>
            </a:r>
            <a:r>
              <a:rPr lang="en-NZ" dirty="0"/>
              <a:t>null hypothesis -  </a:t>
            </a:r>
            <a:r>
              <a:rPr lang="en-NZ" dirty="0" smtClean="0"/>
              <a:t>confirming that Pa sites </a:t>
            </a:r>
            <a:r>
              <a:rPr lang="en-NZ" dirty="0"/>
              <a:t>are unevenly distributed across the landscape.</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The Gain statistic of 0.44 for the 5-9 </a:t>
            </a:r>
            <a:r>
              <a:rPr lang="en-NZ" dirty="0"/>
              <a:t>minute </a:t>
            </a:r>
            <a:r>
              <a:rPr lang="en-NZ" dirty="0" smtClean="0"/>
              <a:t>walk time </a:t>
            </a:r>
            <a:r>
              <a:rPr lang="en-NZ" dirty="0"/>
              <a:t>interval </a:t>
            </a:r>
            <a:r>
              <a:rPr lang="en-NZ" dirty="0" smtClean="0"/>
              <a:t> is still below the moderate </a:t>
            </a:r>
            <a:r>
              <a:rPr lang="en-NZ" dirty="0"/>
              <a:t>strength </a:t>
            </a:r>
            <a:r>
              <a:rPr lang="en-NZ" dirty="0" smtClean="0"/>
              <a:t>threshold of 0.5</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Overall </a:t>
            </a:r>
            <a:r>
              <a:rPr lang="en-NZ" dirty="0"/>
              <a:t>weak strength of association between Pa sites and paths.</a:t>
            </a:r>
          </a:p>
          <a:p>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28</a:t>
            </a:fld>
            <a:endParaRPr lang="en-NZ"/>
          </a:p>
        </p:txBody>
      </p:sp>
    </p:spTree>
    <p:extLst>
      <p:ext uri="{BB962C8B-B14F-4D97-AF65-F5344CB8AC3E}">
        <p14:creationId xmlns:p14="http://schemas.microsoft.com/office/powerpoint/2010/main" val="2390993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Chi Squared results for Pa proximity to the combined primary and secondary path network produced</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A p value of 0.000214</a:t>
            </a:r>
            <a:r>
              <a:rPr lang="en-NZ" dirty="0" smtClean="0">
                <a:cs typeface="Times New Roman" panose="02020603050405020304" pitchFamily="18" charset="0"/>
              </a:rPr>
              <a:t> </a:t>
            </a:r>
            <a:r>
              <a:rPr lang="en-NZ" dirty="0" smtClean="0">
                <a:cs typeface="Times New Roman" panose="02020603050405020304" pitchFamily="18" charset="0"/>
              </a:rPr>
              <a:t>is </a:t>
            </a:r>
            <a:r>
              <a:rPr lang="en-NZ" dirty="0" smtClean="0">
                <a:cs typeface="Times New Roman" panose="02020603050405020304" pitchFamily="18" charset="0"/>
              </a:rPr>
              <a:t>still </a:t>
            </a:r>
            <a:r>
              <a:rPr lang="en-NZ" dirty="0" smtClean="0">
                <a:cs typeface="Times New Roman" panose="02020603050405020304" pitchFamily="18" charset="0"/>
              </a:rPr>
              <a:t>a</a:t>
            </a:r>
            <a:r>
              <a:rPr lang="en-NZ" dirty="0" smtClean="0"/>
              <a:t> strong </a:t>
            </a:r>
            <a:r>
              <a:rPr lang="en-NZ" dirty="0"/>
              <a:t>rejection of the null hypothesis, </a:t>
            </a:r>
            <a:r>
              <a:rPr lang="en-NZ" dirty="0" smtClean="0"/>
              <a:t>but not </a:t>
            </a:r>
            <a:r>
              <a:rPr lang="en-NZ" dirty="0"/>
              <a:t>as strong as the primary network result</a:t>
            </a:r>
            <a:r>
              <a:rPr lang="en-NZ" dirty="0" smtClean="0"/>
              <a:t>.</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Chi Squared statistic of 26.09 vs critical threshold of 16.81 is less significant than the primary network result.</a:t>
            </a: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Weaker association between Pa and paths compared to primary network alone (0.37 some way off 0.5 threshold of moderate strength</a:t>
            </a:r>
            <a:r>
              <a:rPr lang="en-NZ" dirty="0" smtClean="0"/>
              <a:t>).</a:t>
            </a: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Observed site distribution steadily increasing as distance from path increases, however intervals are very small with the majority of sites falling within a 7 minute walk from a primary or secondary path.</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Overall, 79% of Pa sites are located within an 8.7 minute walk from a primary path </a:t>
            </a:r>
            <a:r>
              <a:rPr lang="en-NZ" dirty="0" smtClean="0"/>
              <a:t>and 77</a:t>
            </a:r>
            <a:r>
              <a:rPr lang="en-NZ" dirty="0"/>
              <a:t>% of Pa are located within a 7 minute walk of a combined primary and secondary path. </a:t>
            </a:r>
            <a:endParaRPr lang="en-NZ" dirty="0" smtClean="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A decrease in the significance and strength from primary to secondary but an increase in accessibility.</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This </a:t>
            </a:r>
            <a:r>
              <a:rPr lang="en-NZ" dirty="0"/>
              <a:t>decrease in travel time to secondary paths is to be expected as any extension to the primary travel corridors should increase accessibility to Pa </a:t>
            </a:r>
            <a:r>
              <a:rPr lang="en-NZ" dirty="0" smtClean="0"/>
              <a:t>sites.</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29</a:t>
            </a:fld>
            <a:endParaRPr lang="en-NZ" dirty="0"/>
          </a:p>
        </p:txBody>
      </p:sp>
    </p:spTree>
    <p:extLst>
      <p:ext uri="{BB962C8B-B14F-4D97-AF65-F5344CB8AC3E}">
        <p14:creationId xmlns:p14="http://schemas.microsoft.com/office/powerpoint/2010/main" val="262048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90204"/>
            <a:ext cx="5486400" cy="3600450"/>
          </a:xfrm>
        </p:spPr>
        <p:txBody>
          <a:bodyPr/>
          <a:lstStyle/>
          <a:p>
            <a:pPr marL="171450" indent="-171450">
              <a:buFont typeface="Arial" panose="020B0604020202020204" pitchFamily="34" charset="0"/>
              <a:buChar char="•"/>
            </a:pPr>
            <a:r>
              <a:rPr lang="en-NZ" dirty="0" smtClean="0"/>
              <a:t>The majority of archaeological surveys in New Zealand have been in coastal areas leaving large inland areas </a:t>
            </a:r>
            <a:r>
              <a:rPr lang="en-NZ" dirty="0" err="1" smtClean="0"/>
              <a:t>unsurveyed</a:t>
            </a:r>
            <a:r>
              <a:rPr lang="en-NZ" dirty="0" smtClean="0"/>
              <a:t>.</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This is mainly due to archaeological surveys initially focusing on the rich pickings of archaeological evidence in coastal areas, and more recently responding to growth in urban development and infrastructure.</a:t>
            </a:r>
          </a:p>
          <a:p>
            <a:endParaRPr lang="en-NZ" dirty="0"/>
          </a:p>
          <a:p>
            <a:pPr marL="171450" indent="-171450">
              <a:buFont typeface="Arial" panose="020B0604020202020204" pitchFamily="34" charset="0"/>
              <a:buChar char="•"/>
            </a:pPr>
            <a:r>
              <a:rPr lang="en-NZ" dirty="0" smtClean="0"/>
              <a:t>The archaeological literature suggests that fortified Pa sites were staged along key inland travel routes as well as providing a defensive role for settlements.</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b="1" dirty="0"/>
              <a:t>Not much is known about how prehistoric people may have moved between sites, in particular paths taken across inland areas</a:t>
            </a:r>
            <a:r>
              <a:rPr lang="en-NZ" b="1" dirty="0" smtClean="0"/>
              <a:t>.</a:t>
            </a:r>
            <a:endParaRPr lang="en-NZ" dirty="0" smtClean="0"/>
          </a:p>
          <a:p>
            <a:pPr marL="171450" indent="-171450">
              <a:buFont typeface="Arial" panose="020B0604020202020204" pitchFamily="34" charset="0"/>
              <a:buChar char="•"/>
            </a:pPr>
            <a:endParaRPr lang="en-NZ" dirty="0"/>
          </a:p>
          <a:p>
            <a:endParaRPr lang="en-NZ" dirty="0"/>
          </a:p>
          <a:p>
            <a:endParaRPr lang="en-NZ" dirty="0" smtClean="0"/>
          </a:p>
          <a:p>
            <a:endParaRPr lang="en-NZ" dirty="0"/>
          </a:p>
          <a:p>
            <a:endParaRPr lang="en-NZ" dirty="0" smtClean="0"/>
          </a:p>
          <a:p>
            <a:endParaRPr lang="en-NZ" dirty="0"/>
          </a:p>
          <a:p>
            <a:endParaRPr lang="en-NZ" dirty="0" smtClean="0"/>
          </a:p>
          <a:p>
            <a:endParaRPr lang="en-NZ" dirty="0"/>
          </a:p>
          <a:p>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3</a:t>
            </a:fld>
            <a:endParaRPr lang="en-NZ"/>
          </a:p>
        </p:txBody>
      </p:sp>
    </p:spTree>
    <p:extLst>
      <p:ext uri="{BB962C8B-B14F-4D97-AF65-F5344CB8AC3E}">
        <p14:creationId xmlns:p14="http://schemas.microsoft.com/office/powerpoint/2010/main" val="1878166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30</a:t>
            </a:fld>
            <a:endParaRPr lang="en-NZ"/>
          </a:p>
        </p:txBody>
      </p:sp>
    </p:spTree>
    <p:extLst>
      <p:ext uri="{BB962C8B-B14F-4D97-AF65-F5344CB8AC3E}">
        <p14:creationId xmlns:p14="http://schemas.microsoft.com/office/powerpoint/2010/main" val="4156466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C19848A-6B41-4C57-9AC0-7FB7AD8DEBAD}" type="slidenum">
              <a:rPr lang="en-NZ" smtClean="0"/>
              <a:t>31</a:t>
            </a:fld>
            <a:endParaRPr lang="en-NZ"/>
          </a:p>
        </p:txBody>
      </p:sp>
    </p:spTree>
    <p:extLst>
      <p:ext uri="{BB962C8B-B14F-4D97-AF65-F5344CB8AC3E}">
        <p14:creationId xmlns:p14="http://schemas.microsoft.com/office/powerpoint/2010/main" val="93988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research question asks;</a:t>
            </a:r>
          </a:p>
          <a:p>
            <a:endParaRPr lang="en-NZ" dirty="0"/>
          </a:p>
          <a:p>
            <a:r>
              <a:rPr lang="en-NZ" b="1" dirty="0" smtClean="0">
                <a:solidFill>
                  <a:schemeClr val="accent2">
                    <a:lumMod val="75000"/>
                  </a:schemeClr>
                </a:solidFill>
              </a:rPr>
              <a:t>Are inland Pa sites positioned in close proximity to least cost overland travel paths?</a:t>
            </a:r>
          </a:p>
          <a:p>
            <a:endParaRPr lang="en-NZ" dirty="0"/>
          </a:p>
          <a:p>
            <a:endParaRPr lang="en-NZ" dirty="0" smtClean="0"/>
          </a:p>
          <a:p>
            <a:r>
              <a:rPr lang="en-NZ" dirty="0" smtClean="0"/>
              <a:t>In order to answer the question, statistical analysis will be used to test the following hypotheses;</a:t>
            </a:r>
          </a:p>
          <a:p>
            <a:endParaRPr lang="en-NZ" dirty="0"/>
          </a:p>
          <a:p>
            <a:pPr marL="228600" indent="-228600">
              <a:buFont typeface="+mj-lt"/>
              <a:buAutoNum type="arabicPeriod"/>
            </a:pPr>
            <a:r>
              <a:rPr lang="en-NZ" b="1" i="1" dirty="0" smtClean="0">
                <a:solidFill>
                  <a:schemeClr val="accent2">
                    <a:lumMod val="75000"/>
                  </a:schemeClr>
                </a:solidFill>
              </a:rPr>
              <a:t>There is a difference between observed and expected Pa site distribution</a:t>
            </a:r>
          </a:p>
          <a:p>
            <a:pPr marL="228600" indent="-228600">
              <a:buFont typeface="+mj-lt"/>
              <a:buAutoNum type="arabicPeriod"/>
            </a:pPr>
            <a:endParaRPr lang="en-NZ" b="1" i="1" dirty="0">
              <a:solidFill>
                <a:schemeClr val="accent2">
                  <a:lumMod val="75000"/>
                </a:schemeClr>
              </a:solidFill>
            </a:endParaRPr>
          </a:p>
          <a:p>
            <a:pPr marL="228600" indent="-228600">
              <a:buFont typeface="+mj-lt"/>
              <a:buAutoNum type="arabicPeriod"/>
            </a:pPr>
            <a:r>
              <a:rPr lang="en-NZ" b="1" i="1" dirty="0" smtClean="0">
                <a:solidFill>
                  <a:schemeClr val="accent2">
                    <a:lumMod val="75000"/>
                  </a:schemeClr>
                </a:solidFill>
              </a:rPr>
              <a:t>Inland Pa site density measured relative to regional least cost paths will result in a Gain statistic &gt; 0.5</a:t>
            </a:r>
          </a:p>
        </p:txBody>
      </p:sp>
      <p:sp>
        <p:nvSpPr>
          <p:cNvPr id="4" name="Slide Number Placeholder 3"/>
          <p:cNvSpPr>
            <a:spLocks noGrp="1"/>
          </p:cNvSpPr>
          <p:nvPr>
            <p:ph type="sldNum" sz="quarter" idx="10"/>
          </p:nvPr>
        </p:nvSpPr>
        <p:spPr/>
        <p:txBody>
          <a:bodyPr/>
          <a:lstStyle/>
          <a:p>
            <a:fld id="{EC19848A-6B41-4C57-9AC0-7FB7AD8DEBAD}" type="slidenum">
              <a:rPr lang="en-NZ" smtClean="0"/>
              <a:t>4</a:t>
            </a:fld>
            <a:endParaRPr lang="en-NZ"/>
          </a:p>
        </p:txBody>
      </p:sp>
    </p:spTree>
    <p:extLst>
      <p:ext uri="{BB962C8B-B14F-4D97-AF65-F5344CB8AC3E}">
        <p14:creationId xmlns:p14="http://schemas.microsoft.com/office/powerpoint/2010/main" val="2745802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following objectives were set;</a:t>
            </a:r>
          </a:p>
          <a:p>
            <a:endParaRPr lang="en-NZ" dirty="0"/>
          </a:p>
          <a:p>
            <a:r>
              <a:rPr lang="en-NZ" dirty="0" smtClean="0"/>
              <a:t>1. The first step was to assess which travel cost variables should be used to represent partial or complete barriers to overland ‘on foot’ travel.</a:t>
            </a:r>
          </a:p>
          <a:p>
            <a:endParaRPr lang="en-NZ" dirty="0"/>
          </a:p>
          <a:p>
            <a:r>
              <a:rPr lang="en-NZ" dirty="0" smtClean="0"/>
              <a:t>2. Secondly, one of the first examples of regional least cost path modelling (Whitley and Hicks 2003) was used as the basis of a replication method, applying universal rules to a New Zealand setting.</a:t>
            </a:r>
          </a:p>
          <a:p>
            <a:endParaRPr lang="en-NZ" dirty="0"/>
          </a:p>
          <a:p>
            <a:r>
              <a:rPr lang="en-NZ" dirty="0" smtClean="0"/>
              <a:t>3. When the regional travel paths were formed, the spatial relationship between Pa sites and paths was examined using the Chi Squared significance test, followed by;</a:t>
            </a:r>
          </a:p>
          <a:p>
            <a:endParaRPr lang="en-NZ" dirty="0"/>
          </a:p>
          <a:p>
            <a:r>
              <a:rPr lang="en-NZ" dirty="0" smtClean="0"/>
              <a:t>4. A Gain statistic which measures the strength of association between Pa and least cost path.</a:t>
            </a:r>
          </a:p>
          <a:p>
            <a:endParaRPr lang="en-NZ" dirty="0"/>
          </a:p>
          <a:p>
            <a:r>
              <a:rPr lang="en-NZ" dirty="0" smtClean="0"/>
              <a:t>Each objective was then interpreted I order to answer the research question.</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5</a:t>
            </a:fld>
            <a:endParaRPr lang="en-NZ"/>
          </a:p>
        </p:txBody>
      </p:sp>
    </p:spTree>
    <p:extLst>
      <p:ext uri="{BB962C8B-B14F-4D97-AF65-F5344CB8AC3E}">
        <p14:creationId xmlns:p14="http://schemas.microsoft.com/office/powerpoint/2010/main" val="2462488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The study area </a:t>
            </a:r>
            <a:r>
              <a:rPr lang="en-NZ" dirty="0" smtClean="0"/>
              <a:t>covers </a:t>
            </a:r>
            <a:r>
              <a:rPr lang="en-NZ" dirty="0"/>
              <a:t>5,230 square kilometres spanning the Northland peninsula from east to west coast and falling mainly within </a:t>
            </a:r>
            <a:r>
              <a:rPr lang="en-NZ" dirty="0" smtClean="0"/>
              <a:t>the Far </a:t>
            </a:r>
            <a:r>
              <a:rPr lang="en-NZ" dirty="0"/>
              <a:t>North </a:t>
            </a:r>
            <a:r>
              <a:rPr lang="en-NZ" dirty="0" smtClean="0"/>
              <a:t>District Council area.</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Topography is moderate with a relatively low 767m maximum height within the study area.</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Extensive deforestation has stripped the landscape replacing natural bush with dairy and sheep farms and pine forest plantations.</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The sub tropical climate supports a thriving fruit and vegetable farming community around Kerikeri in the north east.</a:t>
            </a:r>
            <a:endParaRPr lang="en-NZ" dirty="0"/>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6</a:t>
            </a:fld>
            <a:endParaRPr lang="en-NZ"/>
          </a:p>
        </p:txBody>
      </p:sp>
    </p:spTree>
    <p:extLst>
      <p:ext uri="{BB962C8B-B14F-4D97-AF65-F5344CB8AC3E}">
        <p14:creationId xmlns:p14="http://schemas.microsoft.com/office/powerpoint/2010/main" val="327701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95377"/>
            <a:ext cx="5486400" cy="3600450"/>
          </a:xfrm>
        </p:spPr>
        <p:txBody>
          <a:bodyPr/>
          <a:lstStyle/>
          <a:p>
            <a:endParaRPr lang="en-NZ" dirty="0" smtClean="0"/>
          </a:p>
          <a:p>
            <a:r>
              <a:rPr lang="en-NZ" dirty="0" smtClean="0"/>
              <a:t>The Bay of Islands on the east coast had the highest Maori population when Europeans arrived from 1769 AD.</a:t>
            </a:r>
          </a:p>
          <a:p>
            <a:endParaRPr lang="en-NZ" dirty="0"/>
          </a:p>
          <a:p>
            <a:r>
              <a:rPr lang="en-NZ" dirty="0" smtClean="0"/>
              <a:t>The volcanic landscape is unique within New Zealand, providing rich fertile soils and culturally significant volcanic cones scattered across the eastern inland part of the study area.</a:t>
            </a:r>
            <a:endParaRPr lang="en-NZ" dirty="0"/>
          </a:p>
          <a:p>
            <a:endParaRPr lang="en-NZ" dirty="0"/>
          </a:p>
          <a:p>
            <a:r>
              <a:rPr lang="en-NZ" dirty="0" smtClean="0"/>
              <a:t>The contrast in archaeological site density between the coastal and inland areas provides an ideal setting for this research.</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7</a:t>
            </a:fld>
            <a:endParaRPr lang="en-NZ"/>
          </a:p>
        </p:txBody>
      </p:sp>
    </p:spTree>
    <p:extLst>
      <p:ext uri="{BB962C8B-B14F-4D97-AF65-F5344CB8AC3E}">
        <p14:creationId xmlns:p14="http://schemas.microsoft.com/office/powerpoint/2010/main" val="411120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smtClean="0"/>
              <a:t>Data sources include;</a:t>
            </a:r>
          </a:p>
          <a:p>
            <a:endParaRPr lang="en-NZ" dirty="0"/>
          </a:p>
          <a:p>
            <a:pPr marL="171450" indent="-171450">
              <a:buFont typeface="Arial" panose="020B0604020202020204" pitchFamily="34" charset="0"/>
              <a:buChar char="•"/>
            </a:pPr>
            <a:r>
              <a:rPr lang="en-NZ" dirty="0" smtClean="0"/>
              <a:t>Land Information New Zealand which provide a 25m resolution DEM and vector lake polygons digitised at 1:50,000 scale.</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The National Institute of Water and Atmospheric Research (NIWA) was the source of the national vector river network.</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The New Zealand Archaeological Association are the custodians of the national archaeological </a:t>
            </a:r>
            <a:r>
              <a:rPr lang="en-NZ" dirty="0" err="1" smtClean="0"/>
              <a:t>archsite</a:t>
            </a:r>
            <a:r>
              <a:rPr lang="en-NZ" dirty="0" smtClean="0"/>
              <a:t> database, a service managed by ESRI NZ.</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smtClean="0"/>
              <a:t>All data was projected to </a:t>
            </a:r>
            <a:r>
              <a:rPr lang="en-NZ" b="1" dirty="0" smtClean="0">
                <a:solidFill>
                  <a:srgbClr val="C00000"/>
                </a:solidFill>
              </a:rPr>
              <a:t>New Zealand Transverse Mercator</a:t>
            </a:r>
          </a:p>
          <a:p>
            <a:endParaRPr lang="en-NZ" dirty="0"/>
          </a:p>
          <a:p>
            <a:r>
              <a:rPr lang="en-NZ" dirty="0" smtClean="0"/>
              <a:t>Software used;</a:t>
            </a:r>
          </a:p>
          <a:p>
            <a:endParaRPr lang="en-NZ" dirty="0"/>
          </a:p>
          <a:p>
            <a:pPr marL="171450" indent="-171450">
              <a:buFont typeface="Arial" panose="020B0604020202020204" pitchFamily="34" charset="0"/>
              <a:buChar char="•"/>
            </a:pPr>
            <a:r>
              <a:rPr lang="en-NZ" dirty="0" smtClean="0"/>
              <a:t>ArcGIS for Desktop version 10.1</a:t>
            </a:r>
          </a:p>
          <a:p>
            <a:pPr marL="171450" indent="-171450">
              <a:buFont typeface="Arial" panose="020B0604020202020204" pitchFamily="34" charset="0"/>
              <a:buChar char="•"/>
            </a:pPr>
            <a:r>
              <a:rPr lang="en-NZ" dirty="0" smtClean="0"/>
              <a:t>ArcGIS Spatial Analyst</a:t>
            </a:r>
          </a:p>
          <a:p>
            <a:pPr marL="171450" indent="-171450">
              <a:buFont typeface="Arial" panose="020B0604020202020204" pitchFamily="34" charset="0"/>
              <a:buChar char="•"/>
            </a:pPr>
            <a:r>
              <a:rPr lang="en-NZ" dirty="0" smtClean="0"/>
              <a:t>XLSTAT statistical software</a:t>
            </a:r>
          </a:p>
          <a:p>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8</a:t>
            </a:fld>
            <a:endParaRPr lang="en-NZ"/>
          </a:p>
        </p:txBody>
      </p:sp>
    </p:spTree>
    <p:extLst>
      <p:ext uri="{BB962C8B-B14F-4D97-AF65-F5344CB8AC3E}">
        <p14:creationId xmlns:p14="http://schemas.microsoft.com/office/powerpoint/2010/main" val="3482994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Objective 1 required an assessment of the variables to be used to form the travel cost surface required to control the  regional least cost path network.</a:t>
            </a:r>
          </a:p>
          <a:p>
            <a:endParaRPr lang="en-NZ" dirty="0"/>
          </a:p>
          <a:p>
            <a:r>
              <a:rPr lang="en-NZ" dirty="0" smtClean="0"/>
              <a:t>In the absence of historic lake records, current lakes were assumed to be suitable as complete barriers to overland human travel.</a:t>
            </a:r>
          </a:p>
          <a:p>
            <a:endParaRPr lang="en-NZ" dirty="0"/>
          </a:p>
          <a:p>
            <a:r>
              <a:rPr lang="en-NZ" dirty="0" smtClean="0"/>
              <a:t>The representation of rivers followed the original author’s method of</a:t>
            </a:r>
          </a:p>
          <a:p>
            <a:pPr marL="171450" indent="-171450">
              <a:buFont typeface="Arial" panose="020B0604020202020204" pitchFamily="34" charset="0"/>
              <a:buChar char="•"/>
            </a:pPr>
            <a:endParaRPr lang="en-NZ" dirty="0" smtClean="0"/>
          </a:p>
          <a:p>
            <a:pPr marL="171450" indent="-171450">
              <a:buFont typeface="Arial" panose="020B0604020202020204" pitchFamily="34" charset="0"/>
              <a:buChar char="•"/>
            </a:pPr>
            <a:r>
              <a:rPr lang="en-NZ" dirty="0" smtClean="0"/>
              <a:t>Creating a raster river network using a standard accumulated flow technique with 200 cell threshold to eliminate insignificant streams.</a:t>
            </a:r>
          </a:p>
          <a:p>
            <a:pPr marL="171450" indent="-171450">
              <a:buFont typeface="Arial" panose="020B0604020202020204" pitchFamily="34" charset="0"/>
              <a:buChar char="•"/>
            </a:pPr>
            <a:endParaRPr lang="en-NZ" dirty="0" smtClean="0"/>
          </a:p>
          <a:p>
            <a:pPr marL="171450" indent="-171450">
              <a:buFont typeface="Arial" panose="020B0604020202020204" pitchFamily="34" charset="0"/>
              <a:buChar char="•"/>
            </a:pPr>
            <a:r>
              <a:rPr lang="en-NZ" dirty="0" smtClean="0"/>
              <a:t>Dividing all river cells by the maximum accumulated flow value (0-1 range)</a:t>
            </a:r>
          </a:p>
          <a:p>
            <a:pPr marL="171450" indent="-171450">
              <a:buFont typeface="Arial" panose="020B0604020202020204" pitchFamily="34" charset="0"/>
              <a:buChar char="•"/>
            </a:pPr>
            <a:endParaRPr lang="en-NZ" dirty="0" smtClean="0"/>
          </a:p>
          <a:p>
            <a:pPr marL="171450" indent="-171450">
              <a:buFont typeface="Arial" panose="020B0604020202020204" pitchFamily="34" charset="0"/>
              <a:buChar char="•"/>
            </a:pPr>
            <a:r>
              <a:rPr lang="en-NZ" dirty="0" smtClean="0"/>
              <a:t>Multiplying by a crossing factor (6) – relative to overland flat travel.</a:t>
            </a:r>
          </a:p>
          <a:p>
            <a:pPr marL="171450" indent="-171450">
              <a:buFont typeface="Arial" panose="020B0604020202020204" pitchFamily="34" charset="0"/>
              <a:buChar char="•"/>
            </a:pPr>
            <a:endParaRPr lang="en-NZ" dirty="0"/>
          </a:p>
          <a:p>
            <a:r>
              <a:rPr lang="en-NZ" dirty="0" smtClean="0"/>
              <a:t>Today’s river network has small catchments and shallow minor rivers which don’t present a significant barrier to overland movement.</a:t>
            </a:r>
          </a:p>
          <a:p>
            <a:endParaRPr lang="en-NZ" dirty="0"/>
          </a:p>
          <a:p>
            <a:r>
              <a:rPr lang="en-NZ" dirty="0" smtClean="0"/>
              <a:t>The rasterised river network was then converted to a 3 cell wide network to avoid least cost paths crossing where river cells meet diagonally, avoiding the desired river crossing travel cost.</a:t>
            </a:r>
            <a:endParaRPr lang="en-NZ" dirty="0"/>
          </a:p>
        </p:txBody>
      </p:sp>
      <p:sp>
        <p:nvSpPr>
          <p:cNvPr id="4" name="Slide Number Placeholder 3"/>
          <p:cNvSpPr>
            <a:spLocks noGrp="1"/>
          </p:cNvSpPr>
          <p:nvPr>
            <p:ph type="sldNum" sz="quarter" idx="10"/>
          </p:nvPr>
        </p:nvSpPr>
        <p:spPr/>
        <p:txBody>
          <a:bodyPr/>
          <a:lstStyle/>
          <a:p>
            <a:fld id="{EC19848A-6B41-4C57-9AC0-7FB7AD8DEBAD}" type="slidenum">
              <a:rPr lang="en-NZ" smtClean="0"/>
              <a:t>9</a:t>
            </a:fld>
            <a:endParaRPr lang="en-NZ"/>
          </a:p>
        </p:txBody>
      </p:sp>
    </p:spTree>
    <p:extLst>
      <p:ext uri="{BB962C8B-B14F-4D97-AF65-F5344CB8AC3E}">
        <p14:creationId xmlns:p14="http://schemas.microsoft.com/office/powerpoint/2010/main" val="798317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F4642AA4-E8B3-45F1-8786-2BB4FD0C2BBA}" type="datetimeFigureOut">
              <a:rPr lang="en-NZ" smtClean="0"/>
              <a:t>1/04/2015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8CA9E99-5C3C-4FE5-8050-5F138B57D2E3}" type="slidenum">
              <a:rPr lang="en-NZ" smtClean="0"/>
              <a:t>‹#›</a:t>
            </a:fld>
            <a:endParaRPr lang="en-NZ"/>
          </a:p>
        </p:txBody>
      </p:sp>
    </p:spTree>
    <p:extLst>
      <p:ext uri="{BB962C8B-B14F-4D97-AF65-F5344CB8AC3E}">
        <p14:creationId xmlns:p14="http://schemas.microsoft.com/office/powerpoint/2010/main" val="74085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4642AA4-E8B3-45F1-8786-2BB4FD0C2BBA}" type="datetimeFigureOut">
              <a:rPr lang="en-NZ" smtClean="0"/>
              <a:t>1/04/2015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8CA9E99-5C3C-4FE5-8050-5F138B57D2E3}" type="slidenum">
              <a:rPr lang="en-NZ" smtClean="0"/>
              <a:t>‹#›</a:t>
            </a:fld>
            <a:endParaRPr lang="en-NZ"/>
          </a:p>
        </p:txBody>
      </p:sp>
    </p:spTree>
    <p:extLst>
      <p:ext uri="{BB962C8B-B14F-4D97-AF65-F5344CB8AC3E}">
        <p14:creationId xmlns:p14="http://schemas.microsoft.com/office/powerpoint/2010/main" val="403576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4642AA4-E8B3-45F1-8786-2BB4FD0C2BBA}" type="datetimeFigureOut">
              <a:rPr lang="en-NZ" smtClean="0"/>
              <a:t>1/04/2015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8CA9E99-5C3C-4FE5-8050-5F138B57D2E3}" type="slidenum">
              <a:rPr lang="en-NZ" smtClean="0"/>
              <a:t>‹#›</a:t>
            </a:fld>
            <a:endParaRPr lang="en-NZ"/>
          </a:p>
        </p:txBody>
      </p:sp>
    </p:spTree>
    <p:extLst>
      <p:ext uri="{BB962C8B-B14F-4D97-AF65-F5344CB8AC3E}">
        <p14:creationId xmlns:p14="http://schemas.microsoft.com/office/powerpoint/2010/main" val="317495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4642AA4-E8B3-45F1-8786-2BB4FD0C2BBA}" type="datetimeFigureOut">
              <a:rPr lang="en-NZ" smtClean="0"/>
              <a:t>1/04/2015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8CA9E99-5C3C-4FE5-8050-5F138B57D2E3}" type="slidenum">
              <a:rPr lang="en-NZ" smtClean="0"/>
              <a:t>‹#›</a:t>
            </a:fld>
            <a:endParaRPr lang="en-NZ"/>
          </a:p>
        </p:txBody>
      </p:sp>
    </p:spTree>
    <p:extLst>
      <p:ext uri="{BB962C8B-B14F-4D97-AF65-F5344CB8AC3E}">
        <p14:creationId xmlns:p14="http://schemas.microsoft.com/office/powerpoint/2010/main" val="9919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642AA4-E8B3-45F1-8786-2BB4FD0C2BBA}" type="datetimeFigureOut">
              <a:rPr lang="en-NZ" smtClean="0"/>
              <a:t>1/04/2015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8CA9E99-5C3C-4FE5-8050-5F138B57D2E3}" type="slidenum">
              <a:rPr lang="en-NZ" smtClean="0"/>
              <a:t>‹#›</a:t>
            </a:fld>
            <a:endParaRPr lang="en-NZ"/>
          </a:p>
        </p:txBody>
      </p:sp>
    </p:spTree>
    <p:extLst>
      <p:ext uri="{BB962C8B-B14F-4D97-AF65-F5344CB8AC3E}">
        <p14:creationId xmlns:p14="http://schemas.microsoft.com/office/powerpoint/2010/main" val="8381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F4642AA4-E8B3-45F1-8786-2BB4FD0C2BBA}" type="datetimeFigureOut">
              <a:rPr lang="en-NZ" smtClean="0"/>
              <a:t>1/04/2015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8CA9E99-5C3C-4FE5-8050-5F138B57D2E3}" type="slidenum">
              <a:rPr lang="en-NZ" smtClean="0"/>
              <a:t>‹#›</a:t>
            </a:fld>
            <a:endParaRPr lang="en-NZ"/>
          </a:p>
        </p:txBody>
      </p:sp>
    </p:spTree>
    <p:extLst>
      <p:ext uri="{BB962C8B-B14F-4D97-AF65-F5344CB8AC3E}">
        <p14:creationId xmlns:p14="http://schemas.microsoft.com/office/powerpoint/2010/main" val="286675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F4642AA4-E8B3-45F1-8786-2BB4FD0C2BBA}" type="datetimeFigureOut">
              <a:rPr lang="en-NZ" smtClean="0"/>
              <a:t>1/04/2015</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8CA9E99-5C3C-4FE5-8050-5F138B57D2E3}" type="slidenum">
              <a:rPr lang="en-NZ" smtClean="0"/>
              <a:t>‹#›</a:t>
            </a:fld>
            <a:endParaRPr lang="en-NZ"/>
          </a:p>
        </p:txBody>
      </p:sp>
    </p:spTree>
    <p:extLst>
      <p:ext uri="{BB962C8B-B14F-4D97-AF65-F5344CB8AC3E}">
        <p14:creationId xmlns:p14="http://schemas.microsoft.com/office/powerpoint/2010/main" val="11960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F4642AA4-E8B3-45F1-8786-2BB4FD0C2BBA}" type="datetimeFigureOut">
              <a:rPr lang="en-NZ" smtClean="0"/>
              <a:t>1/04/2015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8CA9E99-5C3C-4FE5-8050-5F138B57D2E3}" type="slidenum">
              <a:rPr lang="en-NZ" smtClean="0"/>
              <a:t>‹#›</a:t>
            </a:fld>
            <a:endParaRPr lang="en-NZ"/>
          </a:p>
        </p:txBody>
      </p:sp>
    </p:spTree>
    <p:extLst>
      <p:ext uri="{BB962C8B-B14F-4D97-AF65-F5344CB8AC3E}">
        <p14:creationId xmlns:p14="http://schemas.microsoft.com/office/powerpoint/2010/main" val="198854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642AA4-E8B3-45F1-8786-2BB4FD0C2BBA}" type="datetimeFigureOut">
              <a:rPr lang="en-NZ" smtClean="0"/>
              <a:t>1/04/2015</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8CA9E99-5C3C-4FE5-8050-5F138B57D2E3}" type="slidenum">
              <a:rPr lang="en-NZ" smtClean="0"/>
              <a:t>‹#›</a:t>
            </a:fld>
            <a:endParaRPr lang="en-NZ"/>
          </a:p>
        </p:txBody>
      </p:sp>
    </p:spTree>
    <p:extLst>
      <p:ext uri="{BB962C8B-B14F-4D97-AF65-F5344CB8AC3E}">
        <p14:creationId xmlns:p14="http://schemas.microsoft.com/office/powerpoint/2010/main" val="89460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642AA4-E8B3-45F1-8786-2BB4FD0C2BBA}" type="datetimeFigureOut">
              <a:rPr lang="en-NZ" smtClean="0"/>
              <a:t>1/04/2015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8CA9E99-5C3C-4FE5-8050-5F138B57D2E3}" type="slidenum">
              <a:rPr lang="en-NZ" smtClean="0"/>
              <a:t>‹#›</a:t>
            </a:fld>
            <a:endParaRPr lang="en-NZ"/>
          </a:p>
        </p:txBody>
      </p:sp>
    </p:spTree>
    <p:extLst>
      <p:ext uri="{BB962C8B-B14F-4D97-AF65-F5344CB8AC3E}">
        <p14:creationId xmlns:p14="http://schemas.microsoft.com/office/powerpoint/2010/main" val="331198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642AA4-E8B3-45F1-8786-2BB4FD0C2BBA}" type="datetimeFigureOut">
              <a:rPr lang="en-NZ" smtClean="0"/>
              <a:t>1/04/2015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8CA9E99-5C3C-4FE5-8050-5F138B57D2E3}" type="slidenum">
              <a:rPr lang="en-NZ" smtClean="0"/>
              <a:t>‹#›</a:t>
            </a:fld>
            <a:endParaRPr lang="en-NZ"/>
          </a:p>
        </p:txBody>
      </p:sp>
    </p:spTree>
    <p:extLst>
      <p:ext uri="{BB962C8B-B14F-4D97-AF65-F5344CB8AC3E}">
        <p14:creationId xmlns:p14="http://schemas.microsoft.com/office/powerpoint/2010/main" val="392785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642AA4-E8B3-45F1-8786-2BB4FD0C2BBA}" type="datetimeFigureOut">
              <a:rPr lang="en-NZ" smtClean="0"/>
              <a:t>1/04/2015</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CA9E99-5C3C-4FE5-8050-5F138B57D2E3}" type="slidenum">
              <a:rPr lang="en-NZ" smtClean="0"/>
              <a:t>‹#›</a:t>
            </a:fld>
            <a:endParaRPr lang="en-NZ"/>
          </a:p>
        </p:txBody>
      </p:sp>
    </p:spTree>
    <p:extLst>
      <p:ext uri="{BB962C8B-B14F-4D97-AF65-F5344CB8AC3E}">
        <p14:creationId xmlns:p14="http://schemas.microsoft.com/office/powerpoint/2010/main" val="3466889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mapaspects.org/book/export/html/3743" TargetMode="External"/><Relationship Id="rId4" Type="http://schemas.openxmlformats.org/officeDocument/2006/relationships/hyperlink" Target="http://www.ncgia.ucsb.edu/Publications/Tech_Reports/93/93-1.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hyperlink" Target="http://www.xlstat.com/" TargetMode="External"/><Relationship Id="rId3" Type="http://schemas.openxmlformats.org/officeDocument/2006/relationships/image" Target="../media/image15.png"/><Relationship Id="rId7" Type="http://schemas.openxmlformats.org/officeDocument/2006/relationships/hyperlink" Target="http://archsite.org.nz/"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www.niwa.co.nz/freshwater-and-estuaries/management-tools/river-environment-classification-0" TargetMode="External"/><Relationship Id="rId5" Type="http://schemas.openxmlformats.org/officeDocument/2006/relationships/hyperlink" Target="https://data.linz.govt.nz/layer/293-nz-mainland-lake-polygons-topo-150k/" TargetMode="External"/><Relationship Id="rId4" Type="http://schemas.openxmlformats.org/officeDocument/2006/relationships/hyperlink" Target="https://lris.scinfo.org.nz/layer/131-nzdem-north-island-25-metr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424" y="2773680"/>
            <a:ext cx="9773168" cy="38443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33600" y="768096"/>
            <a:ext cx="7187184" cy="1200329"/>
          </a:xfrm>
          <a:prstGeom prst="rect">
            <a:avLst/>
          </a:prstGeom>
          <a:noFill/>
        </p:spPr>
        <p:txBody>
          <a:bodyPr wrap="square" rtlCol="0">
            <a:spAutoFit/>
          </a:bodyPr>
          <a:lstStyle/>
          <a:p>
            <a:pPr algn="ctr"/>
            <a:r>
              <a:rPr lang="en-NZ" sz="2400" dirty="0" smtClean="0"/>
              <a:t>Making Tracks: </a:t>
            </a:r>
          </a:p>
          <a:p>
            <a:pPr algn="ctr"/>
            <a:r>
              <a:rPr lang="en-NZ" sz="2400" dirty="0" smtClean="0"/>
              <a:t>Simulating Prehistoric Human Travel Networks.</a:t>
            </a:r>
          </a:p>
          <a:p>
            <a:pPr algn="ctr"/>
            <a:r>
              <a:rPr lang="en-NZ" sz="2400" dirty="0" smtClean="0"/>
              <a:t>Northland, New Zealand.</a:t>
            </a:r>
            <a:endParaRPr lang="en-NZ" sz="2400" dirty="0"/>
          </a:p>
        </p:txBody>
      </p:sp>
      <p:sp>
        <p:nvSpPr>
          <p:cNvPr id="8" name="TextBox 7"/>
          <p:cNvSpPr txBox="1"/>
          <p:nvPr/>
        </p:nvSpPr>
        <p:spPr>
          <a:xfrm>
            <a:off x="2133600" y="2354706"/>
            <a:ext cx="7187184" cy="923330"/>
          </a:xfrm>
          <a:prstGeom prst="rect">
            <a:avLst/>
          </a:prstGeom>
          <a:noFill/>
        </p:spPr>
        <p:txBody>
          <a:bodyPr wrap="square" rtlCol="0">
            <a:spAutoFit/>
          </a:bodyPr>
          <a:lstStyle/>
          <a:p>
            <a:pPr algn="ctr"/>
            <a:r>
              <a:rPr lang="en-NZ" dirty="0" smtClean="0"/>
              <a:t>MSc Dissertation</a:t>
            </a:r>
          </a:p>
          <a:p>
            <a:pPr algn="ctr"/>
            <a:r>
              <a:rPr lang="en-NZ" dirty="0" smtClean="0"/>
              <a:t>Andrew Standley</a:t>
            </a:r>
          </a:p>
          <a:p>
            <a:pPr algn="ctr"/>
            <a:r>
              <a:rPr lang="en-NZ" dirty="0" smtClean="0"/>
              <a:t>February 2015</a:t>
            </a:r>
            <a:endParaRPr lang="en-NZ" dirty="0"/>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8758" y="760151"/>
            <a:ext cx="2225358" cy="809118"/>
          </a:xfrm>
          <a:prstGeom prst="rect">
            <a:avLst/>
          </a:prstGeom>
          <a:solidFill>
            <a:srgbClr val="FFFFFF"/>
          </a:solidFill>
          <a:ln>
            <a:noFill/>
          </a:ln>
        </p:spPr>
      </p:pic>
    </p:spTree>
    <p:extLst>
      <p:ext uri="{BB962C8B-B14F-4D97-AF65-F5344CB8AC3E}">
        <p14:creationId xmlns:p14="http://schemas.microsoft.com/office/powerpoint/2010/main" val="171716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6666" y="1127324"/>
            <a:ext cx="4742733" cy="5262979"/>
          </a:xfrm>
          <a:prstGeom prst="rect">
            <a:avLst/>
          </a:prstGeom>
          <a:noFill/>
        </p:spPr>
        <p:txBody>
          <a:bodyPr wrap="square" rtlCol="0">
            <a:spAutoFit/>
          </a:bodyPr>
          <a:lstStyle/>
          <a:p>
            <a:pPr lvl="1"/>
            <a:r>
              <a:rPr lang="en-NZ" dirty="0" smtClean="0"/>
              <a:t>A test was performed to determine what effect the travel cost surface has on anisotropic least cost paths.</a:t>
            </a:r>
          </a:p>
          <a:p>
            <a:pPr lvl="1"/>
            <a:endParaRPr lang="en-NZ" dirty="0"/>
          </a:p>
          <a:p>
            <a:pPr lvl="1"/>
            <a:r>
              <a:rPr lang="en-NZ" dirty="0" smtClean="0"/>
              <a:t>The costed (green path) matches the </a:t>
            </a:r>
            <a:r>
              <a:rPr lang="en-NZ" dirty="0" err="1" smtClean="0"/>
              <a:t>uncosted</a:t>
            </a:r>
            <a:r>
              <a:rPr lang="en-NZ" dirty="0" smtClean="0"/>
              <a:t> (pink path) route until they encounter the river. </a:t>
            </a:r>
          </a:p>
          <a:p>
            <a:pPr lvl="1"/>
            <a:endParaRPr lang="en-NZ" dirty="0"/>
          </a:p>
          <a:p>
            <a:pPr lvl="1"/>
            <a:r>
              <a:rPr lang="en-NZ" dirty="0" smtClean="0"/>
              <a:t>The green path then cross the main river once while the pink path crosses the river several times.</a:t>
            </a:r>
          </a:p>
          <a:p>
            <a:pPr lvl="1"/>
            <a:r>
              <a:rPr lang="en-NZ" dirty="0" smtClean="0"/>
              <a:t> </a:t>
            </a:r>
            <a:endParaRPr lang="en-NZ" dirty="0"/>
          </a:p>
          <a:p>
            <a:pPr lvl="1"/>
            <a:r>
              <a:rPr lang="en-NZ" dirty="0" smtClean="0"/>
              <a:t>Minor localised effect </a:t>
            </a:r>
            <a:r>
              <a:rPr lang="en-NZ" dirty="0"/>
              <a:t>on least cost </a:t>
            </a:r>
            <a:r>
              <a:rPr lang="en-NZ" dirty="0" smtClean="0"/>
              <a:t>routes.</a:t>
            </a:r>
            <a:endParaRPr lang="en-NZ" dirty="0"/>
          </a:p>
          <a:p>
            <a:pPr lvl="1"/>
            <a:endParaRPr lang="en-NZ" dirty="0"/>
          </a:p>
          <a:p>
            <a:pPr lvl="1"/>
            <a:endParaRPr lang="en-NZ" sz="2800" dirty="0" smtClean="0"/>
          </a:p>
          <a:p>
            <a:pPr lvl="1"/>
            <a:endParaRPr lang="en-NZ" sz="2800" dirty="0"/>
          </a:p>
          <a:p>
            <a:r>
              <a:rPr lang="en-NZ" sz="2800" dirty="0"/>
              <a:t> </a:t>
            </a:r>
          </a:p>
        </p:txBody>
      </p:sp>
      <p:sp>
        <p:nvSpPr>
          <p:cNvPr id="4" name="TextBox 3"/>
          <p:cNvSpPr txBox="1"/>
          <p:nvPr/>
        </p:nvSpPr>
        <p:spPr>
          <a:xfrm>
            <a:off x="361893" y="369140"/>
            <a:ext cx="11669272" cy="523220"/>
          </a:xfrm>
          <a:prstGeom prst="rect">
            <a:avLst/>
          </a:prstGeom>
          <a:noFill/>
        </p:spPr>
        <p:txBody>
          <a:bodyPr wrap="square" rtlCol="0">
            <a:spAutoFit/>
          </a:bodyPr>
          <a:lstStyle/>
          <a:p>
            <a:r>
              <a:rPr lang="en-NZ" sz="2800" dirty="0" smtClean="0"/>
              <a:t>Method - Objective 1:  Testing the effect of the cost surface</a:t>
            </a: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4527933" y="1054172"/>
            <a:ext cx="7503232" cy="5269510"/>
          </a:xfrm>
          <a:prstGeom prst="rect">
            <a:avLst/>
          </a:prstGeom>
        </p:spPr>
      </p:pic>
    </p:spTree>
    <p:extLst>
      <p:ext uri="{BB962C8B-B14F-4D97-AF65-F5344CB8AC3E}">
        <p14:creationId xmlns:p14="http://schemas.microsoft.com/office/powerpoint/2010/main" val="19313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54480" y="1054926"/>
            <a:ext cx="9284208" cy="1323439"/>
          </a:xfrm>
          <a:prstGeom prst="rect">
            <a:avLst/>
          </a:prstGeom>
          <a:noFill/>
        </p:spPr>
        <p:txBody>
          <a:bodyPr wrap="square" rtlCol="0">
            <a:spAutoFit/>
          </a:bodyPr>
          <a:lstStyle/>
          <a:p>
            <a:endParaRPr lang="en-NZ" sz="1600" dirty="0" smtClean="0"/>
          </a:p>
          <a:p>
            <a:endParaRPr lang="en-NZ" sz="1600" dirty="0" smtClean="0"/>
          </a:p>
          <a:p>
            <a:pPr marL="742950" lvl="1" indent="-285750">
              <a:buFont typeface="Arial" panose="020B0604020202020204" pitchFamily="34" charset="0"/>
              <a:buChar char="•"/>
            </a:pPr>
            <a:endParaRPr lang="en-NZ" sz="1600" dirty="0" smtClean="0"/>
          </a:p>
          <a:p>
            <a:pPr marL="742950" lvl="1" indent="-285750">
              <a:buFont typeface="Arial" panose="020B0604020202020204" pitchFamily="34" charset="0"/>
              <a:buChar char="•"/>
            </a:pPr>
            <a:endParaRPr lang="en-NZ" sz="1600" dirty="0" smtClean="0"/>
          </a:p>
          <a:p>
            <a:pPr marL="800100" lvl="1" indent="-342900">
              <a:buAutoNum type="arabicPeriod"/>
            </a:pPr>
            <a:endParaRPr lang="en-NZ" sz="1600" dirty="0" smtClean="0"/>
          </a:p>
        </p:txBody>
      </p:sp>
      <p:sp>
        <p:nvSpPr>
          <p:cNvPr id="4" name="TextBox 3"/>
          <p:cNvSpPr txBox="1"/>
          <p:nvPr/>
        </p:nvSpPr>
        <p:spPr>
          <a:xfrm>
            <a:off x="269966" y="164919"/>
            <a:ext cx="10983250" cy="584775"/>
          </a:xfrm>
          <a:prstGeom prst="rect">
            <a:avLst/>
          </a:prstGeom>
          <a:noFill/>
        </p:spPr>
        <p:txBody>
          <a:bodyPr wrap="square" rtlCol="0">
            <a:spAutoFit/>
          </a:bodyPr>
          <a:lstStyle/>
          <a:p>
            <a:r>
              <a:rPr lang="en-NZ" sz="3200" dirty="0" smtClean="0"/>
              <a:t>Method - Objective 2: Process overview</a:t>
            </a:r>
          </a:p>
        </p:txBody>
      </p:sp>
      <p:sp>
        <p:nvSpPr>
          <p:cNvPr id="5" name="TextBox 4"/>
          <p:cNvSpPr txBox="1"/>
          <p:nvPr/>
        </p:nvSpPr>
        <p:spPr>
          <a:xfrm>
            <a:off x="0" y="1054926"/>
            <a:ext cx="8691546" cy="1231106"/>
          </a:xfrm>
          <a:prstGeom prst="rect">
            <a:avLst/>
          </a:prstGeom>
          <a:noFill/>
        </p:spPr>
        <p:txBody>
          <a:bodyPr wrap="square" rtlCol="0">
            <a:spAutoFit/>
          </a:bodyPr>
          <a:lstStyle/>
          <a:p>
            <a:pPr lvl="1"/>
            <a:endParaRPr lang="en-NZ" dirty="0" smtClean="0"/>
          </a:p>
          <a:p>
            <a:pPr lvl="1"/>
            <a:endParaRPr lang="en-NZ" sz="2800" dirty="0"/>
          </a:p>
          <a:p>
            <a:r>
              <a:rPr lang="en-NZ" sz="2800" dirty="0"/>
              <a:t> </a:t>
            </a:r>
          </a:p>
        </p:txBody>
      </p:sp>
      <p:pic>
        <p:nvPicPr>
          <p:cNvPr id="12" name="Picture 11"/>
          <p:cNvPicPr>
            <a:picLocks noChangeAspect="1"/>
          </p:cNvPicPr>
          <p:nvPr/>
        </p:nvPicPr>
        <p:blipFill>
          <a:blip r:embed="rId3"/>
          <a:stretch>
            <a:fillRect/>
          </a:stretch>
        </p:blipFill>
        <p:spPr>
          <a:xfrm>
            <a:off x="3186143" y="830008"/>
            <a:ext cx="8869679" cy="5746330"/>
          </a:xfrm>
          <a:prstGeom prst="rect">
            <a:avLst/>
          </a:prstGeom>
        </p:spPr>
      </p:pic>
      <p:pic>
        <p:nvPicPr>
          <p:cNvPr id="13" name="Picture 12"/>
          <p:cNvPicPr>
            <a:picLocks noChangeAspect="1"/>
          </p:cNvPicPr>
          <p:nvPr/>
        </p:nvPicPr>
        <p:blipFill>
          <a:blip r:embed="rId4"/>
          <a:stretch>
            <a:fillRect/>
          </a:stretch>
        </p:blipFill>
        <p:spPr>
          <a:xfrm>
            <a:off x="269966" y="3467715"/>
            <a:ext cx="2911855" cy="3228053"/>
          </a:xfrm>
          <a:prstGeom prst="rect">
            <a:avLst/>
          </a:prstGeom>
        </p:spPr>
      </p:pic>
    </p:spTree>
    <p:extLst>
      <p:ext uri="{BB962C8B-B14F-4D97-AF65-F5344CB8AC3E}">
        <p14:creationId xmlns:p14="http://schemas.microsoft.com/office/powerpoint/2010/main" val="147790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54480" y="1054926"/>
            <a:ext cx="9284208" cy="1323439"/>
          </a:xfrm>
          <a:prstGeom prst="rect">
            <a:avLst/>
          </a:prstGeom>
          <a:noFill/>
        </p:spPr>
        <p:txBody>
          <a:bodyPr wrap="square" rtlCol="0">
            <a:spAutoFit/>
          </a:bodyPr>
          <a:lstStyle/>
          <a:p>
            <a:endParaRPr lang="en-NZ" sz="1600" dirty="0" smtClean="0"/>
          </a:p>
          <a:p>
            <a:endParaRPr lang="en-NZ" sz="1600" dirty="0" smtClean="0"/>
          </a:p>
          <a:p>
            <a:pPr marL="742950" lvl="1" indent="-285750">
              <a:buFont typeface="Arial" panose="020B0604020202020204" pitchFamily="34" charset="0"/>
              <a:buChar char="•"/>
            </a:pPr>
            <a:endParaRPr lang="en-NZ" sz="1600" dirty="0" smtClean="0"/>
          </a:p>
          <a:p>
            <a:pPr marL="742950" lvl="1" indent="-285750">
              <a:buFont typeface="Arial" panose="020B0604020202020204" pitchFamily="34" charset="0"/>
              <a:buChar char="•"/>
            </a:pPr>
            <a:endParaRPr lang="en-NZ" sz="1600" dirty="0" smtClean="0"/>
          </a:p>
          <a:p>
            <a:pPr marL="800100" lvl="1" indent="-342900">
              <a:buAutoNum type="arabicPeriod"/>
            </a:pPr>
            <a:endParaRPr lang="en-NZ" sz="1600" dirty="0" smtClean="0"/>
          </a:p>
        </p:txBody>
      </p:sp>
      <p:sp>
        <p:nvSpPr>
          <p:cNvPr id="4" name="TextBox 3"/>
          <p:cNvSpPr txBox="1"/>
          <p:nvPr/>
        </p:nvSpPr>
        <p:spPr>
          <a:xfrm>
            <a:off x="428462" y="298210"/>
            <a:ext cx="10983250" cy="523220"/>
          </a:xfrm>
          <a:prstGeom prst="rect">
            <a:avLst/>
          </a:prstGeom>
          <a:noFill/>
        </p:spPr>
        <p:txBody>
          <a:bodyPr wrap="square" rtlCol="0">
            <a:spAutoFit/>
          </a:bodyPr>
          <a:lstStyle/>
          <a:p>
            <a:r>
              <a:rPr lang="en-NZ" sz="2800" dirty="0" smtClean="0"/>
              <a:t>Methods for Objective 2 – Testing origin-destination patterns</a:t>
            </a:r>
          </a:p>
        </p:txBody>
      </p:sp>
      <p:sp>
        <p:nvSpPr>
          <p:cNvPr id="5" name="TextBox 4"/>
          <p:cNvSpPr txBox="1"/>
          <p:nvPr/>
        </p:nvSpPr>
        <p:spPr>
          <a:xfrm>
            <a:off x="0" y="1054926"/>
            <a:ext cx="8691546" cy="1231106"/>
          </a:xfrm>
          <a:prstGeom prst="rect">
            <a:avLst/>
          </a:prstGeom>
          <a:noFill/>
        </p:spPr>
        <p:txBody>
          <a:bodyPr wrap="square" rtlCol="0">
            <a:spAutoFit/>
          </a:bodyPr>
          <a:lstStyle/>
          <a:p>
            <a:pPr lvl="1"/>
            <a:endParaRPr lang="en-NZ" dirty="0" smtClean="0"/>
          </a:p>
          <a:p>
            <a:pPr lvl="1"/>
            <a:endParaRPr lang="en-NZ" sz="2800" dirty="0"/>
          </a:p>
          <a:p>
            <a:r>
              <a:rPr lang="en-NZ" sz="2800" dirty="0"/>
              <a:t> </a:t>
            </a: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bwMode="auto">
          <a:xfrm>
            <a:off x="8140237" y="3339841"/>
            <a:ext cx="3933734" cy="2830450"/>
          </a:xfrm>
          <a:prstGeom prst="rect">
            <a:avLst/>
          </a:prstGeom>
          <a:noFill/>
          <a:ln>
            <a:noFill/>
          </a:ln>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bwMode="auto">
          <a:xfrm>
            <a:off x="250925" y="3358733"/>
            <a:ext cx="3944656" cy="2811558"/>
          </a:xfrm>
          <a:prstGeom prst="rect">
            <a:avLst/>
          </a:prstGeom>
          <a:noFill/>
          <a:ln>
            <a:noFill/>
          </a:ln>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bwMode="auto">
          <a:xfrm>
            <a:off x="4195581" y="3358733"/>
            <a:ext cx="3933734" cy="2779179"/>
          </a:xfrm>
          <a:prstGeom prst="rect">
            <a:avLst/>
          </a:prstGeom>
          <a:noFill/>
          <a:ln>
            <a:noFill/>
          </a:ln>
        </p:spPr>
      </p:pic>
      <p:sp>
        <p:nvSpPr>
          <p:cNvPr id="10" name="TextBox 9"/>
          <p:cNvSpPr txBox="1"/>
          <p:nvPr/>
        </p:nvSpPr>
        <p:spPr>
          <a:xfrm>
            <a:off x="-29232" y="1301147"/>
            <a:ext cx="11343408" cy="2431435"/>
          </a:xfrm>
          <a:prstGeom prst="rect">
            <a:avLst/>
          </a:prstGeom>
          <a:noFill/>
        </p:spPr>
        <p:txBody>
          <a:bodyPr wrap="square" rtlCol="0">
            <a:spAutoFit/>
          </a:bodyPr>
          <a:lstStyle/>
          <a:p>
            <a:pPr lvl="1"/>
            <a:r>
              <a:rPr lang="en-NZ" dirty="0" smtClean="0"/>
              <a:t>A second test was performed to confirm if the pattern of regional least cost primary travel corridors persists regardless of the origin-destination pattern</a:t>
            </a:r>
            <a:r>
              <a:rPr lang="en-NZ" dirty="0"/>
              <a:t>.</a:t>
            </a:r>
          </a:p>
          <a:p>
            <a:pPr lvl="1"/>
            <a:endParaRPr lang="en-NZ" sz="2000" dirty="0"/>
          </a:p>
          <a:p>
            <a:pPr lvl="1"/>
            <a:endParaRPr lang="en-NZ" sz="3200" dirty="0" smtClean="0"/>
          </a:p>
          <a:p>
            <a:pPr lvl="1"/>
            <a:endParaRPr lang="en-NZ" sz="3200" dirty="0"/>
          </a:p>
          <a:p>
            <a:r>
              <a:rPr lang="en-NZ" sz="3200" dirty="0"/>
              <a:t> </a:t>
            </a:r>
          </a:p>
        </p:txBody>
      </p:sp>
      <p:sp>
        <p:nvSpPr>
          <p:cNvPr id="11" name="TextBox 10"/>
          <p:cNvSpPr txBox="1"/>
          <p:nvPr/>
        </p:nvSpPr>
        <p:spPr>
          <a:xfrm>
            <a:off x="-128948" y="2563031"/>
            <a:ext cx="4170755" cy="2893100"/>
          </a:xfrm>
          <a:prstGeom prst="rect">
            <a:avLst/>
          </a:prstGeom>
          <a:noFill/>
        </p:spPr>
        <p:txBody>
          <a:bodyPr wrap="square" rtlCol="0">
            <a:spAutoFit/>
          </a:bodyPr>
          <a:lstStyle/>
          <a:p>
            <a:pPr lvl="1"/>
            <a:r>
              <a:rPr lang="en-NZ" sz="1600" b="1" dirty="0" smtClean="0"/>
              <a:t>Method 1</a:t>
            </a:r>
          </a:p>
          <a:p>
            <a:pPr lvl="1"/>
            <a:r>
              <a:rPr lang="en-NZ" sz="1600" dirty="0" smtClean="0"/>
              <a:t>800 perimeter origin-destinations placed </a:t>
            </a:r>
          </a:p>
          <a:p>
            <a:pPr lvl="1"/>
            <a:r>
              <a:rPr lang="en-NZ" sz="1600" dirty="0" smtClean="0"/>
              <a:t>at 1Km intervals.</a:t>
            </a:r>
          </a:p>
          <a:p>
            <a:pPr lvl="1"/>
            <a:endParaRPr lang="en-NZ" dirty="0"/>
          </a:p>
          <a:p>
            <a:pPr lvl="1"/>
            <a:endParaRPr lang="en-NZ" sz="2000" dirty="0"/>
          </a:p>
          <a:p>
            <a:pPr lvl="1"/>
            <a:endParaRPr lang="en-NZ" sz="3200" dirty="0" smtClean="0"/>
          </a:p>
          <a:p>
            <a:pPr lvl="1"/>
            <a:endParaRPr lang="en-NZ" sz="3200" dirty="0"/>
          </a:p>
          <a:p>
            <a:r>
              <a:rPr lang="en-NZ" sz="3200" dirty="0"/>
              <a:t> </a:t>
            </a:r>
          </a:p>
        </p:txBody>
      </p:sp>
      <p:sp>
        <p:nvSpPr>
          <p:cNvPr id="15" name="TextBox 14"/>
          <p:cNvSpPr txBox="1"/>
          <p:nvPr/>
        </p:nvSpPr>
        <p:spPr>
          <a:xfrm>
            <a:off x="3760300" y="2585283"/>
            <a:ext cx="4475396" cy="2893100"/>
          </a:xfrm>
          <a:prstGeom prst="rect">
            <a:avLst/>
          </a:prstGeom>
          <a:noFill/>
        </p:spPr>
        <p:txBody>
          <a:bodyPr wrap="square" rtlCol="0">
            <a:spAutoFit/>
          </a:bodyPr>
          <a:lstStyle/>
          <a:p>
            <a:pPr lvl="1"/>
            <a:r>
              <a:rPr lang="en-NZ" sz="1600" b="1" dirty="0" smtClean="0"/>
              <a:t>Method 2</a:t>
            </a:r>
          </a:p>
          <a:p>
            <a:pPr lvl="1"/>
            <a:r>
              <a:rPr lang="en-NZ" sz="1600" dirty="0" smtClean="0"/>
              <a:t>225 uniform grid of origin-destinations </a:t>
            </a:r>
          </a:p>
          <a:p>
            <a:pPr lvl="1"/>
            <a:r>
              <a:rPr lang="en-NZ" sz="1600" dirty="0" smtClean="0"/>
              <a:t>placed at 5Km intervals.</a:t>
            </a:r>
          </a:p>
          <a:p>
            <a:pPr lvl="1"/>
            <a:endParaRPr lang="en-NZ" dirty="0"/>
          </a:p>
          <a:p>
            <a:pPr lvl="1"/>
            <a:endParaRPr lang="en-NZ" sz="2000" dirty="0"/>
          </a:p>
          <a:p>
            <a:pPr lvl="1"/>
            <a:endParaRPr lang="en-NZ" sz="3200" dirty="0" smtClean="0"/>
          </a:p>
          <a:p>
            <a:pPr lvl="1"/>
            <a:endParaRPr lang="en-NZ" sz="3200" dirty="0"/>
          </a:p>
          <a:p>
            <a:r>
              <a:rPr lang="en-NZ" sz="3200" dirty="0"/>
              <a:t> </a:t>
            </a:r>
          </a:p>
        </p:txBody>
      </p:sp>
      <p:sp>
        <p:nvSpPr>
          <p:cNvPr id="16" name="TextBox 15"/>
          <p:cNvSpPr txBox="1"/>
          <p:nvPr/>
        </p:nvSpPr>
        <p:spPr>
          <a:xfrm>
            <a:off x="7704956" y="2585283"/>
            <a:ext cx="4475396" cy="2646878"/>
          </a:xfrm>
          <a:prstGeom prst="rect">
            <a:avLst/>
          </a:prstGeom>
          <a:noFill/>
        </p:spPr>
        <p:txBody>
          <a:bodyPr wrap="square" rtlCol="0">
            <a:spAutoFit/>
          </a:bodyPr>
          <a:lstStyle/>
          <a:p>
            <a:pPr lvl="1"/>
            <a:r>
              <a:rPr lang="en-NZ" sz="1600" b="1" dirty="0" smtClean="0"/>
              <a:t>Method 3</a:t>
            </a:r>
          </a:p>
          <a:p>
            <a:pPr lvl="1"/>
            <a:r>
              <a:rPr lang="en-NZ" sz="1600" dirty="0" smtClean="0"/>
              <a:t>100 random origin-destinations. </a:t>
            </a:r>
          </a:p>
          <a:p>
            <a:pPr lvl="1"/>
            <a:endParaRPr lang="en-NZ" dirty="0"/>
          </a:p>
          <a:p>
            <a:pPr lvl="1"/>
            <a:endParaRPr lang="en-NZ" sz="2000" dirty="0"/>
          </a:p>
          <a:p>
            <a:pPr lvl="1"/>
            <a:endParaRPr lang="en-NZ" sz="3200" dirty="0" smtClean="0"/>
          </a:p>
          <a:p>
            <a:pPr lvl="1"/>
            <a:endParaRPr lang="en-NZ" sz="3200" dirty="0"/>
          </a:p>
          <a:p>
            <a:r>
              <a:rPr lang="en-NZ" sz="3200" dirty="0"/>
              <a:t> </a:t>
            </a:r>
          </a:p>
        </p:txBody>
      </p:sp>
    </p:spTree>
    <p:extLst>
      <p:ext uri="{BB962C8B-B14F-4D97-AF65-F5344CB8AC3E}">
        <p14:creationId xmlns:p14="http://schemas.microsoft.com/office/powerpoint/2010/main" val="268656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991225"/>
            <a:ext cx="12192000" cy="866775"/>
          </a:xfrm>
          <a:prstGeom prst="rect">
            <a:avLst/>
          </a:prstGeom>
        </p:spPr>
      </p:pic>
      <p:sp>
        <p:nvSpPr>
          <p:cNvPr id="8" name="TextBox 7"/>
          <p:cNvSpPr txBox="1"/>
          <p:nvPr/>
        </p:nvSpPr>
        <p:spPr>
          <a:xfrm>
            <a:off x="1554480" y="1054926"/>
            <a:ext cx="9284208" cy="1323439"/>
          </a:xfrm>
          <a:prstGeom prst="rect">
            <a:avLst/>
          </a:prstGeom>
          <a:noFill/>
        </p:spPr>
        <p:txBody>
          <a:bodyPr wrap="square" rtlCol="0">
            <a:spAutoFit/>
          </a:bodyPr>
          <a:lstStyle/>
          <a:p>
            <a:endParaRPr lang="en-NZ" sz="1600" dirty="0" smtClean="0"/>
          </a:p>
          <a:p>
            <a:endParaRPr lang="en-NZ" sz="1600" dirty="0" smtClean="0"/>
          </a:p>
          <a:p>
            <a:pPr marL="742950" lvl="1" indent="-285750">
              <a:buFont typeface="Arial" panose="020B0604020202020204" pitchFamily="34" charset="0"/>
              <a:buChar char="•"/>
            </a:pPr>
            <a:endParaRPr lang="en-NZ" sz="1600" dirty="0" smtClean="0"/>
          </a:p>
          <a:p>
            <a:pPr marL="742950" lvl="1" indent="-285750">
              <a:buFont typeface="Arial" panose="020B0604020202020204" pitchFamily="34" charset="0"/>
              <a:buChar char="•"/>
            </a:pPr>
            <a:endParaRPr lang="en-NZ" sz="1600" dirty="0" smtClean="0"/>
          </a:p>
          <a:p>
            <a:pPr marL="800100" lvl="1" indent="-342900">
              <a:buAutoNum type="arabicPeriod"/>
            </a:pPr>
            <a:endParaRPr lang="en-NZ" sz="1600" dirty="0" smtClean="0"/>
          </a:p>
        </p:txBody>
      </p:sp>
      <p:sp>
        <p:nvSpPr>
          <p:cNvPr id="4" name="TextBox 3"/>
          <p:cNvSpPr txBox="1"/>
          <p:nvPr/>
        </p:nvSpPr>
        <p:spPr>
          <a:xfrm>
            <a:off x="428462" y="298210"/>
            <a:ext cx="10983250" cy="584775"/>
          </a:xfrm>
          <a:prstGeom prst="rect">
            <a:avLst/>
          </a:prstGeom>
          <a:noFill/>
        </p:spPr>
        <p:txBody>
          <a:bodyPr wrap="square" rtlCol="0">
            <a:spAutoFit/>
          </a:bodyPr>
          <a:lstStyle/>
          <a:p>
            <a:r>
              <a:rPr lang="en-NZ" sz="3200" dirty="0" smtClean="0"/>
              <a:t>Methods - Objective 2: Calculating Anisotropic Path Distance</a:t>
            </a:r>
          </a:p>
        </p:txBody>
      </p:sp>
      <p:sp>
        <p:nvSpPr>
          <p:cNvPr id="10" name="TextBox 9"/>
          <p:cNvSpPr txBox="1"/>
          <p:nvPr/>
        </p:nvSpPr>
        <p:spPr>
          <a:xfrm>
            <a:off x="473311" y="1237999"/>
            <a:ext cx="11157215" cy="3600986"/>
          </a:xfrm>
          <a:prstGeom prst="rect">
            <a:avLst/>
          </a:prstGeom>
          <a:noFill/>
        </p:spPr>
        <p:txBody>
          <a:bodyPr wrap="square" rtlCol="0">
            <a:spAutoFit/>
          </a:bodyPr>
          <a:lstStyle/>
          <a:p>
            <a:r>
              <a:rPr lang="en-NZ" b="1" dirty="0" smtClean="0">
                <a:latin typeface="Arial" panose="020B0604020202020204" pitchFamily="34" charset="0"/>
                <a:cs typeface="Arial" panose="020B0604020202020204" pitchFamily="34" charset="0"/>
              </a:rPr>
              <a:t>Path </a:t>
            </a:r>
            <a:r>
              <a:rPr lang="en-NZ" b="1" dirty="0">
                <a:latin typeface="Arial" panose="020B0604020202020204" pitchFamily="34" charset="0"/>
                <a:cs typeface="Arial" panose="020B0604020202020204" pitchFamily="34" charset="0"/>
              </a:rPr>
              <a:t>Distance </a:t>
            </a:r>
            <a:r>
              <a:rPr lang="en-AU" dirty="0">
                <a:latin typeface="Arial" panose="020B0604020202020204" pitchFamily="34" charset="0"/>
                <a:cs typeface="Arial" panose="020B0604020202020204" pitchFamily="34" charset="0"/>
              </a:rPr>
              <a:t>i</a:t>
            </a:r>
            <a:r>
              <a:rPr lang="en-AU" dirty="0" smtClean="0">
                <a:latin typeface="Arial" panose="020B0604020202020204" pitchFamily="34" charset="0"/>
                <a:cs typeface="Arial" panose="020B0604020202020204" pitchFamily="34" charset="0"/>
              </a:rPr>
              <a:t>ntroduces </a:t>
            </a:r>
            <a:r>
              <a:rPr lang="en-AU" dirty="0">
                <a:latin typeface="Arial" panose="020B0604020202020204" pitchFamily="34" charset="0"/>
                <a:cs typeface="Arial" panose="020B0604020202020204" pitchFamily="34" charset="0"/>
              </a:rPr>
              <a:t>direction of travel from </a:t>
            </a:r>
            <a:r>
              <a:rPr lang="en-AU" dirty="0" smtClean="0">
                <a:latin typeface="Arial" panose="020B0604020202020204" pitchFamily="34" charset="0"/>
                <a:cs typeface="Arial" panose="020B0604020202020204" pitchFamily="34" charset="0"/>
              </a:rPr>
              <a:t>a source </a:t>
            </a:r>
            <a:r>
              <a:rPr lang="en-AU" dirty="0">
                <a:latin typeface="Arial" panose="020B0604020202020204" pitchFamily="34" charset="0"/>
                <a:cs typeface="Arial" panose="020B0604020202020204" pitchFamily="34" charset="0"/>
              </a:rPr>
              <a:t>to identify +/- </a:t>
            </a:r>
            <a:r>
              <a:rPr lang="en-AU" dirty="0" smtClean="0">
                <a:latin typeface="Arial" panose="020B0604020202020204" pitchFamily="34" charset="0"/>
                <a:cs typeface="Arial" panose="020B0604020202020204" pitchFamily="34" charset="0"/>
              </a:rPr>
              <a:t>slope.</a:t>
            </a:r>
            <a:endParaRPr lang="en-AU" dirty="0">
              <a:latin typeface="Arial" panose="020B0604020202020204" pitchFamily="34" charset="0"/>
              <a:cs typeface="Arial" panose="020B0604020202020204" pitchFamily="34" charset="0"/>
            </a:endParaRPr>
          </a:p>
          <a:p>
            <a:endParaRPr lang="en-NZ" dirty="0" smtClean="0">
              <a:latin typeface="Arial" panose="020B0604020202020204" pitchFamily="34" charset="0"/>
              <a:cs typeface="Arial" panose="020B0604020202020204" pitchFamily="34" charset="0"/>
            </a:endParaRPr>
          </a:p>
          <a:p>
            <a:r>
              <a:rPr lang="en-NZ" dirty="0" smtClean="0">
                <a:latin typeface="Arial" panose="020B0604020202020204" pitchFamily="34" charset="0"/>
                <a:cs typeface="Arial" panose="020B0604020202020204" pitchFamily="34" charset="0"/>
              </a:rPr>
              <a:t>Requires a DEM and a</a:t>
            </a:r>
            <a:r>
              <a:rPr lang="en-NZ" b="1" i="1" dirty="0" smtClean="0">
                <a:latin typeface="Arial" panose="020B0604020202020204" pitchFamily="34" charset="0"/>
                <a:cs typeface="Arial" panose="020B0604020202020204" pitchFamily="34" charset="0"/>
              </a:rPr>
              <a:t> </a:t>
            </a:r>
            <a:r>
              <a:rPr lang="en-NZ" b="1" dirty="0" smtClean="0">
                <a:latin typeface="Arial" panose="020B0604020202020204" pitchFamily="34" charset="0"/>
                <a:cs typeface="Arial" panose="020B0604020202020204" pitchFamily="34" charset="0"/>
              </a:rPr>
              <a:t>Vertical Factor </a:t>
            </a:r>
            <a:r>
              <a:rPr lang="en-NZ" dirty="0" smtClean="0">
                <a:latin typeface="Arial" panose="020B0604020202020204" pitchFamily="34" charset="0"/>
                <a:cs typeface="Arial" panose="020B0604020202020204" pitchFamily="34" charset="0"/>
              </a:rPr>
              <a:t>table representing slope cost formed using the following equation for a range of slope values between -90 and +90 degrees.</a:t>
            </a:r>
            <a:endParaRPr lang="en-NZ" dirty="0">
              <a:latin typeface="Arial" panose="020B0604020202020204" pitchFamily="34" charset="0"/>
              <a:cs typeface="Arial" panose="020B0604020202020204" pitchFamily="34" charset="0"/>
            </a:endParaRPr>
          </a:p>
          <a:p>
            <a:endParaRPr lang="en-NZ" dirty="0" smtClean="0">
              <a:latin typeface="Arial" panose="020B0604020202020204" pitchFamily="34" charset="0"/>
              <a:cs typeface="Arial" panose="020B0604020202020204" pitchFamily="34" charset="0"/>
            </a:endParaRPr>
          </a:p>
          <a:p>
            <a:r>
              <a:rPr lang="en-NZ" dirty="0" smtClean="0">
                <a:solidFill>
                  <a:schemeClr val="accent2">
                    <a:lumMod val="75000"/>
                  </a:schemeClr>
                </a:solidFill>
                <a:latin typeface="Arial" panose="020B0604020202020204" pitchFamily="34" charset="0"/>
                <a:cs typeface="Arial" panose="020B0604020202020204" pitchFamily="34" charset="0"/>
              </a:rPr>
              <a:t>Hours </a:t>
            </a:r>
            <a:r>
              <a:rPr lang="en-NZ" dirty="0">
                <a:solidFill>
                  <a:schemeClr val="accent2">
                    <a:lumMod val="75000"/>
                  </a:schemeClr>
                </a:solidFill>
                <a:latin typeface="Arial" panose="020B0604020202020204" pitchFamily="34" charset="0"/>
                <a:cs typeface="Arial" panose="020B0604020202020204" pitchFamily="34" charset="0"/>
              </a:rPr>
              <a:t>to cross 1m = </a:t>
            </a:r>
            <a:r>
              <a:rPr lang="en-NZ" dirty="0" smtClean="0">
                <a:solidFill>
                  <a:schemeClr val="accent2">
                    <a:lumMod val="75000"/>
                  </a:schemeClr>
                </a:solidFill>
                <a:latin typeface="Arial" panose="020B0604020202020204" pitchFamily="34" charset="0"/>
                <a:cs typeface="Arial" panose="020B0604020202020204" pitchFamily="34" charset="0"/>
              </a:rPr>
              <a:t>0.000166666</a:t>
            </a:r>
            <a:r>
              <a:rPr lang="en-NZ" dirty="0">
                <a:solidFill>
                  <a:schemeClr val="accent2">
                    <a:lumMod val="75000"/>
                  </a:schemeClr>
                </a:solidFill>
                <a:latin typeface="Arial" panose="020B0604020202020204" pitchFamily="34" charset="0"/>
                <a:cs typeface="Arial" panose="020B0604020202020204" pitchFamily="34" charset="0"/>
              </a:rPr>
              <a:t>*(</a:t>
            </a:r>
            <a:r>
              <a:rPr lang="en-NZ" dirty="0" err="1">
                <a:solidFill>
                  <a:schemeClr val="accent2">
                    <a:lumMod val="75000"/>
                  </a:schemeClr>
                </a:solidFill>
                <a:latin typeface="Arial" panose="020B0604020202020204" pitchFamily="34" charset="0"/>
                <a:cs typeface="Arial" panose="020B0604020202020204" pitchFamily="34" charset="0"/>
              </a:rPr>
              <a:t>exp</a:t>
            </a:r>
            <a:r>
              <a:rPr lang="en-NZ" dirty="0">
                <a:solidFill>
                  <a:schemeClr val="accent2">
                    <a:lumMod val="75000"/>
                  </a:schemeClr>
                </a:solidFill>
                <a:latin typeface="Arial" panose="020B0604020202020204" pitchFamily="34" charset="0"/>
                <a:cs typeface="Arial" panose="020B0604020202020204" pitchFamily="34" charset="0"/>
              </a:rPr>
              <a:t> (3.5*(ABS (Tan (Radians (slope)) + 0.05</a:t>
            </a:r>
            <a:r>
              <a:rPr lang="en-NZ" dirty="0" smtClean="0">
                <a:solidFill>
                  <a:schemeClr val="accent2">
                    <a:lumMod val="75000"/>
                  </a:schemeClr>
                </a:solidFill>
                <a:latin typeface="Arial" panose="020B0604020202020204" pitchFamily="34" charset="0"/>
                <a:cs typeface="Arial" panose="020B0604020202020204" pitchFamily="34" charset="0"/>
              </a:rPr>
              <a:t>)))) </a:t>
            </a:r>
            <a:r>
              <a:rPr lang="en-NZ" dirty="0">
                <a:solidFill>
                  <a:schemeClr val="accent2">
                    <a:lumMod val="75000"/>
                  </a:schemeClr>
                </a:solidFill>
                <a:latin typeface="Arial" panose="020B0604020202020204" pitchFamily="34" charset="0"/>
                <a:cs typeface="Arial" panose="020B0604020202020204" pitchFamily="34" charset="0"/>
              </a:rPr>
              <a:t> </a:t>
            </a:r>
            <a:r>
              <a:rPr lang="en-NZ" dirty="0" smtClean="0">
                <a:solidFill>
                  <a:schemeClr val="accent2">
                    <a:lumMod val="75000"/>
                  </a:schemeClr>
                </a:solidFill>
                <a:latin typeface="Arial" panose="020B0604020202020204" pitchFamily="34" charset="0"/>
                <a:cs typeface="Arial" panose="020B0604020202020204" pitchFamily="34" charset="0"/>
              </a:rPr>
              <a:t>                 </a:t>
            </a:r>
          </a:p>
          <a:p>
            <a:r>
              <a:rPr lang="en-NZ" sz="1200" dirty="0" smtClean="0">
                <a:latin typeface="Arial" panose="020B0604020202020204" pitchFamily="34" charset="0"/>
                <a:cs typeface="Arial" panose="020B0604020202020204" pitchFamily="34" charset="0"/>
              </a:rPr>
              <a:t>(Tripcevich 2009) replicating (Tobler 1993)</a:t>
            </a:r>
            <a:endParaRPr lang="en-NZ" sz="1200" dirty="0">
              <a:latin typeface="Arial" panose="020B0604020202020204" pitchFamily="34" charset="0"/>
              <a:cs typeface="Arial" panose="020B0604020202020204" pitchFamily="34" charset="0"/>
            </a:endParaRPr>
          </a:p>
          <a:p>
            <a:endParaRPr lang="en-NZ"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NZ" dirty="0" smtClean="0">
                <a:latin typeface="Arial" panose="020B0604020202020204" pitchFamily="34" charset="0"/>
                <a:cs typeface="Arial" panose="020B0604020202020204" pitchFamily="34" charset="0"/>
              </a:rPr>
              <a:t>Multiplied by 60 = Minutes to cross 1m (a more useful rate of movement). </a:t>
            </a:r>
          </a:p>
          <a:p>
            <a:endParaRPr lang="en-NZ"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NZ" dirty="0" smtClean="0">
                <a:latin typeface="Arial" panose="020B0604020202020204" pitchFamily="34" charset="0"/>
                <a:cs typeface="Arial" panose="020B0604020202020204" pitchFamily="34" charset="0"/>
              </a:rPr>
              <a:t>Tobler’s hiking equation produces a maximum speed of 5.95 Km/hr at approx. 3 degrees downhill slope.</a:t>
            </a:r>
          </a:p>
          <a:p>
            <a:pPr marL="285750" indent="-285750">
              <a:buFont typeface="Arial" panose="020B0604020202020204" pitchFamily="34" charset="0"/>
              <a:buChar char="•"/>
            </a:pPr>
            <a:endParaRPr lang="en-NZ"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NZ" dirty="0" smtClean="0">
                <a:latin typeface="Arial" panose="020B0604020202020204" pitchFamily="34" charset="0"/>
                <a:cs typeface="Arial" panose="020B0604020202020204" pitchFamily="34" charset="0"/>
              </a:rPr>
              <a:t>Used to form </a:t>
            </a:r>
            <a:r>
              <a:rPr lang="en-NZ" b="1" u="sng" dirty="0" smtClean="0">
                <a:latin typeface="Arial" panose="020B0604020202020204" pitchFamily="34" charset="0"/>
                <a:cs typeface="Arial" panose="020B0604020202020204" pitchFamily="34" charset="0"/>
              </a:rPr>
              <a:t>path distance raster inputs for Cost Path tool </a:t>
            </a:r>
            <a:r>
              <a:rPr lang="en-NZ" dirty="0" smtClean="0">
                <a:latin typeface="Arial" panose="020B0604020202020204" pitchFamily="34" charset="0"/>
                <a:cs typeface="Arial" panose="020B0604020202020204" pitchFamily="34" charset="0"/>
              </a:rPr>
              <a:t>and for </a:t>
            </a:r>
            <a:r>
              <a:rPr lang="en-NZ" b="1" u="sng" dirty="0" smtClean="0">
                <a:latin typeface="Arial" panose="020B0604020202020204" pitchFamily="34" charset="0"/>
                <a:cs typeface="Arial" panose="020B0604020202020204" pitchFamily="34" charset="0"/>
              </a:rPr>
              <a:t>travel time interval areas</a:t>
            </a:r>
            <a:r>
              <a:rPr lang="en-NZ" dirty="0" smtClean="0">
                <a:latin typeface="Arial" panose="020B0604020202020204" pitchFamily="34" charset="0"/>
                <a:cs typeface="Arial" panose="020B0604020202020204" pitchFamily="34" charset="0"/>
              </a:rPr>
              <a:t>.</a:t>
            </a:r>
            <a:endParaRPr lang="en-NZ" dirty="0">
              <a:latin typeface="Arial" panose="020B0604020202020204" pitchFamily="34" charset="0"/>
              <a:cs typeface="Arial" panose="020B0604020202020204" pitchFamily="34" charset="0"/>
            </a:endParaRPr>
          </a:p>
        </p:txBody>
      </p:sp>
      <p:sp>
        <p:nvSpPr>
          <p:cNvPr id="18" name="TextBox 17"/>
          <p:cNvSpPr txBox="1"/>
          <p:nvPr/>
        </p:nvSpPr>
        <p:spPr>
          <a:xfrm>
            <a:off x="473311" y="5193999"/>
            <a:ext cx="8221510" cy="1508105"/>
          </a:xfrm>
          <a:prstGeom prst="rect">
            <a:avLst/>
          </a:prstGeom>
          <a:noFill/>
        </p:spPr>
        <p:txBody>
          <a:bodyPr wrap="square" rtlCol="0">
            <a:spAutoFit/>
          </a:bodyPr>
          <a:lstStyle/>
          <a:p>
            <a:r>
              <a:rPr lang="en-NZ" sz="1200" dirty="0">
                <a:solidFill>
                  <a:srgbClr val="0070C0"/>
                </a:solidFill>
                <a:latin typeface="Arial" panose="020B0604020202020204" pitchFamily="34" charset="0"/>
                <a:cs typeface="Arial" panose="020B0604020202020204" pitchFamily="34" charset="0"/>
              </a:rPr>
              <a:t>Tobler, W. 1993. Three Presentations on Geographical Analysis and </a:t>
            </a:r>
            <a:r>
              <a:rPr lang="en-NZ" sz="1200" dirty="0" err="1">
                <a:solidFill>
                  <a:srgbClr val="0070C0"/>
                </a:solidFill>
                <a:latin typeface="Arial" panose="020B0604020202020204" pitchFamily="34" charset="0"/>
                <a:cs typeface="Arial" panose="020B0604020202020204" pitchFamily="34" charset="0"/>
              </a:rPr>
              <a:t>Modeling</a:t>
            </a:r>
            <a:r>
              <a:rPr lang="en-NZ" sz="1200" dirty="0">
                <a:solidFill>
                  <a:srgbClr val="0070C0"/>
                </a:solidFill>
                <a:latin typeface="Arial" panose="020B0604020202020204" pitchFamily="34" charset="0"/>
                <a:cs typeface="Arial" panose="020B0604020202020204" pitchFamily="34" charset="0"/>
              </a:rPr>
              <a:t>. Technical Report 93-1. National </a:t>
            </a:r>
            <a:r>
              <a:rPr lang="en-NZ" sz="1200" dirty="0" err="1">
                <a:solidFill>
                  <a:srgbClr val="0070C0"/>
                </a:solidFill>
                <a:latin typeface="Arial" panose="020B0604020202020204" pitchFamily="34" charset="0"/>
                <a:cs typeface="Arial" panose="020B0604020202020204" pitchFamily="34" charset="0"/>
              </a:rPr>
              <a:t>Center</a:t>
            </a:r>
            <a:r>
              <a:rPr lang="en-NZ" sz="1200" dirty="0">
                <a:solidFill>
                  <a:srgbClr val="0070C0"/>
                </a:solidFill>
                <a:latin typeface="Arial" panose="020B0604020202020204" pitchFamily="34" charset="0"/>
                <a:cs typeface="Arial" panose="020B0604020202020204" pitchFamily="34" charset="0"/>
              </a:rPr>
              <a:t> for Geographic Information and Analysis. (Online) </a:t>
            </a:r>
            <a:r>
              <a:rPr lang="en-NZ" sz="1200" u="sng" dirty="0">
                <a:solidFill>
                  <a:srgbClr val="0070C0"/>
                </a:solidFill>
                <a:latin typeface="Arial" panose="020B0604020202020204" pitchFamily="34" charset="0"/>
                <a:cs typeface="Arial" panose="020B0604020202020204" pitchFamily="34" charset="0"/>
                <a:hlinkClick r:id="rId4"/>
              </a:rPr>
              <a:t>http://www.ncgia.ucsb.edu/Publications/Tech_Reports/93/93-1.PDF</a:t>
            </a:r>
            <a:r>
              <a:rPr lang="en-NZ" sz="1200" dirty="0">
                <a:solidFill>
                  <a:srgbClr val="0070C0"/>
                </a:solidFill>
                <a:latin typeface="Arial" panose="020B0604020202020204" pitchFamily="34" charset="0"/>
                <a:cs typeface="Arial" panose="020B0604020202020204" pitchFamily="34" charset="0"/>
              </a:rPr>
              <a:t>.</a:t>
            </a:r>
          </a:p>
          <a:p>
            <a:endParaRPr lang="en-NZ" sz="1200" dirty="0" smtClean="0">
              <a:solidFill>
                <a:srgbClr val="0070C0"/>
              </a:solidFill>
              <a:latin typeface="Arial" panose="020B0604020202020204" pitchFamily="34" charset="0"/>
              <a:cs typeface="Arial" panose="020B0604020202020204" pitchFamily="34" charset="0"/>
            </a:endParaRPr>
          </a:p>
          <a:p>
            <a:r>
              <a:rPr lang="en-NZ" sz="1200" dirty="0" smtClean="0">
                <a:solidFill>
                  <a:srgbClr val="0070C0"/>
                </a:solidFill>
                <a:latin typeface="Arial" panose="020B0604020202020204" pitchFamily="34" charset="0"/>
                <a:cs typeface="Arial" panose="020B0604020202020204" pitchFamily="34" charset="0"/>
              </a:rPr>
              <a:t>Ref: </a:t>
            </a:r>
            <a:r>
              <a:rPr lang="en-NZ" sz="1200" dirty="0">
                <a:solidFill>
                  <a:srgbClr val="0070C0"/>
                </a:solidFill>
                <a:latin typeface="Arial" panose="020B0604020202020204" pitchFamily="34" charset="0"/>
                <a:cs typeface="Arial" panose="020B0604020202020204" pitchFamily="34" charset="0"/>
              </a:rPr>
              <a:t>Tripcevich, N. 2009. Workshop 2009, No1. Viewshed and Cost Distance. (Online) </a:t>
            </a:r>
            <a:r>
              <a:rPr lang="en-NZ" sz="1200" dirty="0">
                <a:solidFill>
                  <a:srgbClr val="0070C0"/>
                </a:solidFill>
                <a:latin typeface="Arial" panose="020B0604020202020204" pitchFamily="34" charset="0"/>
                <a:cs typeface="Arial" panose="020B0604020202020204" pitchFamily="34" charset="0"/>
                <a:hlinkClick r:id="rId5"/>
              </a:rPr>
              <a:t>http://</a:t>
            </a:r>
            <a:r>
              <a:rPr lang="en-NZ" sz="1200" dirty="0" smtClean="0">
                <a:solidFill>
                  <a:srgbClr val="0070C0"/>
                </a:solidFill>
                <a:latin typeface="Arial" panose="020B0604020202020204" pitchFamily="34" charset="0"/>
                <a:cs typeface="Arial" panose="020B0604020202020204" pitchFamily="34" charset="0"/>
                <a:hlinkClick r:id="rId5"/>
              </a:rPr>
              <a:t>mapaspects.org/book/export/html/3743</a:t>
            </a:r>
            <a:r>
              <a:rPr lang="en-NZ" sz="1200" dirty="0" smtClean="0">
                <a:solidFill>
                  <a:srgbClr val="0070C0"/>
                </a:solidFill>
                <a:latin typeface="Arial" panose="020B0604020202020204" pitchFamily="34" charset="0"/>
                <a:cs typeface="Arial" panose="020B0604020202020204" pitchFamily="34" charset="0"/>
              </a:rPr>
              <a:t> </a:t>
            </a:r>
            <a:endParaRPr lang="en-NZ" sz="1200" dirty="0">
              <a:solidFill>
                <a:srgbClr val="0070C0"/>
              </a:solidFill>
              <a:latin typeface="Arial" panose="020B0604020202020204" pitchFamily="34" charset="0"/>
              <a:cs typeface="Arial" panose="020B0604020202020204" pitchFamily="34" charset="0"/>
            </a:endParaRPr>
          </a:p>
          <a:p>
            <a:endParaRPr lang="en-NZ" sz="1400" dirty="0" smtClean="0">
              <a:latin typeface="Arial" panose="020B0604020202020204" pitchFamily="34" charset="0"/>
              <a:cs typeface="Arial" panose="020B0604020202020204" pitchFamily="34" charset="0"/>
            </a:endParaRPr>
          </a:p>
          <a:p>
            <a:endParaRPr lang="en-NZ" dirty="0"/>
          </a:p>
        </p:txBody>
      </p:sp>
    </p:spTree>
    <p:extLst>
      <p:ext uri="{BB962C8B-B14F-4D97-AF65-F5344CB8AC3E}">
        <p14:creationId xmlns:p14="http://schemas.microsoft.com/office/powerpoint/2010/main" val="384598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54480" y="1054926"/>
            <a:ext cx="9284208" cy="1323439"/>
          </a:xfrm>
          <a:prstGeom prst="rect">
            <a:avLst/>
          </a:prstGeom>
          <a:noFill/>
        </p:spPr>
        <p:txBody>
          <a:bodyPr wrap="square" rtlCol="0">
            <a:spAutoFit/>
          </a:bodyPr>
          <a:lstStyle/>
          <a:p>
            <a:endParaRPr lang="en-NZ" sz="1600" dirty="0" smtClean="0"/>
          </a:p>
          <a:p>
            <a:endParaRPr lang="en-NZ" sz="1600" dirty="0" smtClean="0"/>
          </a:p>
          <a:p>
            <a:pPr marL="742950" lvl="1" indent="-285750">
              <a:buFont typeface="Arial" panose="020B0604020202020204" pitchFamily="34" charset="0"/>
              <a:buChar char="•"/>
            </a:pPr>
            <a:endParaRPr lang="en-NZ" sz="1600" dirty="0" smtClean="0"/>
          </a:p>
          <a:p>
            <a:pPr marL="742950" lvl="1" indent="-285750">
              <a:buFont typeface="Arial" panose="020B0604020202020204" pitchFamily="34" charset="0"/>
              <a:buChar char="•"/>
            </a:pPr>
            <a:endParaRPr lang="en-NZ" sz="1600" dirty="0" smtClean="0"/>
          </a:p>
          <a:p>
            <a:pPr marL="800100" lvl="1" indent="-342900">
              <a:buAutoNum type="arabicPeriod"/>
            </a:pPr>
            <a:endParaRPr lang="en-NZ" sz="1600" dirty="0" smtClean="0"/>
          </a:p>
        </p:txBody>
      </p:sp>
      <p:sp>
        <p:nvSpPr>
          <p:cNvPr id="4" name="TextBox 3"/>
          <p:cNvSpPr txBox="1"/>
          <p:nvPr/>
        </p:nvSpPr>
        <p:spPr>
          <a:xfrm>
            <a:off x="428462" y="298210"/>
            <a:ext cx="10983250" cy="584775"/>
          </a:xfrm>
          <a:prstGeom prst="rect">
            <a:avLst/>
          </a:prstGeom>
          <a:noFill/>
        </p:spPr>
        <p:txBody>
          <a:bodyPr wrap="square" rtlCol="0">
            <a:spAutoFit/>
          </a:bodyPr>
          <a:lstStyle/>
          <a:p>
            <a:r>
              <a:rPr lang="en-NZ" sz="3200" dirty="0" smtClean="0"/>
              <a:t>Methods - Objective 2: </a:t>
            </a:r>
            <a:r>
              <a:rPr lang="en-NZ" sz="3200" dirty="0"/>
              <a:t>Primary corridor workflow</a:t>
            </a:r>
            <a:endParaRPr lang="en-NZ" sz="3200" dirty="0" smtClean="0"/>
          </a:p>
        </p:txBody>
      </p:sp>
      <p:sp>
        <p:nvSpPr>
          <p:cNvPr id="10" name="TextBox 9"/>
          <p:cNvSpPr txBox="1"/>
          <p:nvPr/>
        </p:nvSpPr>
        <p:spPr>
          <a:xfrm>
            <a:off x="428462" y="1251828"/>
            <a:ext cx="11446546" cy="2308324"/>
          </a:xfrm>
          <a:prstGeom prst="rect">
            <a:avLst/>
          </a:prstGeom>
          <a:noFill/>
        </p:spPr>
        <p:txBody>
          <a:bodyPr wrap="square" rtlCol="0">
            <a:spAutoFit/>
          </a:bodyPr>
          <a:lstStyle/>
          <a:p>
            <a:pPr marL="285750" indent="-285750">
              <a:buFont typeface="Arial" panose="020B0604020202020204" pitchFamily="34" charset="0"/>
              <a:buChar char="•"/>
            </a:pPr>
            <a:r>
              <a:rPr lang="en-NZ" dirty="0"/>
              <a:t>G</a:t>
            </a:r>
            <a:r>
              <a:rPr lang="en-NZ" dirty="0" smtClean="0"/>
              <a:t>eo-processing steps used an iterative function to loop through sequentially referenced origin points.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800 Path Distance raster datasets were generated (one from each origin)</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799 Least Cost Paths generated from each origin (total of 639,200 individual paths)</a:t>
            </a:r>
          </a:p>
          <a:p>
            <a:endParaRPr lang="en-NZ" dirty="0"/>
          </a:p>
          <a:p>
            <a:pPr marL="285750" indent="-285750">
              <a:buFont typeface="Arial" panose="020B0604020202020204" pitchFamily="34" charset="0"/>
              <a:buChar char="•"/>
            </a:pPr>
            <a:endParaRPr lang="en-NZ" dirty="0" smtClean="0"/>
          </a:p>
          <a:p>
            <a:endParaRPr lang="en-NZ"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3155" y="2993331"/>
            <a:ext cx="8355429" cy="2631698"/>
          </a:xfrm>
          <a:prstGeom prst="rect">
            <a:avLst/>
          </a:prstGeom>
          <a:noFill/>
          <a:ln>
            <a:noFill/>
          </a:ln>
        </p:spPr>
      </p:pic>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22" y="3035808"/>
            <a:ext cx="2595154" cy="2962656"/>
          </a:xfrm>
          <a:prstGeom prst="rect">
            <a:avLst/>
          </a:prstGeom>
          <a:noFill/>
          <a:ln>
            <a:noFill/>
          </a:ln>
        </p:spPr>
      </p:pic>
      <p:cxnSp>
        <p:nvCxnSpPr>
          <p:cNvPr id="15" name="Straight Connector 14"/>
          <p:cNvCxnSpPr/>
          <p:nvPr/>
        </p:nvCxnSpPr>
        <p:spPr>
          <a:xfrm>
            <a:off x="2821783" y="5860542"/>
            <a:ext cx="4322064" cy="0"/>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flipV="1">
            <a:off x="7143847" y="4686750"/>
            <a:ext cx="1" cy="1173792"/>
          </a:xfrm>
          <a:prstGeom prst="straightConnector1">
            <a:avLst/>
          </a:prstGeom>
          <a:ln>
            <a:prstDash val="sysDash"/>
            <a:tailEnd type="triangle"/>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5407893" y="2995910"/>
            <a:ext cx="2265871" cy="307777"/>
          </a:xfrm>
          <a:prstGeom prst="rect">
            <a:avLst/>
          </a:prstGeom>
          <a:noFill/>
        </p:spPr>
        <p:txBody>
          <a:bodyPr wrap="square" rtlCol="0">
            <a:spAutoFit/>
          </a:bodyPr>
          <a:lstStyle/>
          <a:p>
            <a:r>
              <a:rPr lang="en-NZ" sz="1400" dirty="0"/>
              <a:t> </a:t>
            </a:r>
            <a:r>
              <a:rPr lang="en-NZ" sz="1400" dirty="0" smtClean="0"/>
              <a:t>         </a:t>
            </a:r>
            <a:r>
              <a:rPr lang="en-NZ" sz="1400" dirty="0">
                <a:solidFill>
                  <a:schemeClr val="accent2">
                    <a:lumMod val="75000"/>
                  </a:schemeClr>
                </a:solidFill>
              </a:rPr>
              <a:t>S</a:t>
            </a:r>
            <a:r>
              <a:rPr lang="en-NZ" sz="1400" dirty="0" smtClean="0">
                <a:solidFill>
                  <a:schemeClr val="accent2">
                    <a:lumMod val="75000"/>
                  </a:schemeClr>
                </a:solidFill>
              </a:rPr>
              <a:t>urface raster</a:t>
            </a:r>
            <a:endParaRPr lang="en-NZ" sz="1400" dirty="0">
              <a:solidFill>
                <a:schemeClr val="accent2">
                  <a:lumMod val="75000"/>
                </a:schemeClr>
              </a:solidFill>
            </a:endParaRPr>
          </a:p>
        </p:txBody>
      </p:sp>
      <p:sp>
        <p:nvSpPr>
          <p:cNvPr id="20" name="TextBox 19"/>
          <p:cNvSpPr txBox="1"/>
          <p:nvPr/>
        </p:nvSpPr>
        <p:spPr>
          <a:xfrm>
            <a:off x="5407893" y="5461140"/>
            <a:ext cx="2265871" cy="307777"/>
          </a:xfrm>
          <a:prstGeom prst="rect">
            <a:avLst/>
          </a:prstGeom>
          <a:noFill/>
        </p:spPr>
        <p:txBody>
          <a:bodyPr wrap="square" rtlCol="0">
            <a:spAutoFit/>
          </a:bodyPr>
          <a:lstStyle/>
          <a:p>
            <a:r>
              <a:rPr lang="en-NZ" sz="1400" dirty="0"/>
              <a:t> </a:t>
            </a:r>
            <a:r>
              <a:rPr lang="en-NZ" sz="1400" dirty="0" smtClean="0"/>
              <a:t>        </a:t>
            </a:r>
            <a:r>
              <a:rPr lang="en-NZ" sz="1400" dirty="0">
                <a:solidFill>
                  <a:schemeClr val="accent2">
                    <a:lumMod val="75000"/>
                  </a:schemeClr>
                </a:solidFill>
              </a:rPr>
              <a:t>V</a:t>
            </a:r>
            <a:r>
              <a:rPr lang="en-NZ" sz="1400" dirty="0" smtClean="0">
                <a:solidFill>
                  <a:schemeClr val="accent2">
                    <a:lumMod val="75000"/>
                  </a:schemeClr>
                </a:solidFill>
              </a:rPr>
              <a:t>ertical raster</a:t>
            </a:r>
            <a:endParaRPr lang="en-NZ" sz="1400" dirty="0">
              <a:solidFill>
                <a:schemeClr val="accent2">
                  <a:lumMod val="75000"/>
                </a:schemeClr>
              </a:solidFill>
            </a:endParaRPr>
          </a:p>
        </p:txBody>
      </p:sp>
      <p:cxnSp>
        <p:nvCxnSpPr>
          <p:cNvPr id="22" name="Straight Arrow Connector 21"/>
          <p:cNvCxnSpPr/>
          <p:nvPr/>
        </p:nvCxnSpPr>
        <p:spPr>
          <a:xfrm flipH="1">
            <a:off x="6408187" y="3314550"/>
            <a:ext cx="6096" cy="365760"/>
          </a:xfrm>
          <a:prstGeom prst="straightConnector1">
            <a:avLst/>
          </a:prstGeom>
          <a:ln>
            <a:prstDash val="sysDash"/>
            <a:tailEnd type="triangle"/>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p:nvPr/>
        </p:nvCxnSpPr>
        <p:spPr>
          <a:xfrm flipV="1">
            <a:off x="6409478" y="5259999"/>
            <a:ext cx="6096" cy="224136"/>
          </a:xfrm>
          <a:prstGeom prst="straightConnector1">
            <a:avLst/>
          </a:prstGeom>
          <a:ln>
            <a:prstDash val="sysDash"/>
            <a:tailEnd type="triangle"/>
          </a:ln>
        </p:spPr>
        <p:style>
          <a:lnRef idx="2">
            <a:schemeClr val="accent2"/>
          </a:lnRef>
          <a:fillRef idx="0">
            <a:schemeClr val="accent2"/>
          </a:fillRef>
          <a:effectRef idx="1">
            <a:schemeClr val="accent2"/>
          </a:effectRef>
          <a:fontRef idx="minor">
            <a:schemeClr val="tx1"/>
          </a:fontRef>
        </p:style>
      </p:cxnSp>
      <p:sp>
        <p:nvSpPr>
          <p:cNvPr id="29" name="TextBox 28"/>
          <p:cNvSpPr txBox="1"/>
          <p:nvPr/>
        </p:nvSpPr>
        <p:spPr>
          <a:xfrm>
            <a:off x="9242073" y="2930719"/>
            <a:ext cx="1528255" cy="307777"/>
          </a:xfrm>
          <a:prstGeom prst="rect">
            <a:avLst/>
          </a:prstGeom>
          <a:noFill/>
        </p:spPr>
        <p:txBody>
          <a:bodyPr wrap="square" rtlCol="0">
            <a:spAutoFit/>
          </a:bodyPr>
          <a:lstStyle/>
          <a:p>
            <a:r>
              <a:rPr lang="en-NZ" sz="1400" dirty="0"/>
              <a:t> </a:t>
            </a:r>
            <a:r>
              <a:rPr lang="en-NZ" sz="1400" dirty="0" smtClean="0"/>
              <a:t>         </a:t>
            </a:r>
            <a:r>
              <a:rPr lang="en-NZ" sz="1400" dirty="0" smtClean="0">
                <a:solidFill>
                  <a:schemeClr val="accent2">
                    <a:lumMod val="75000"/>
                  </a:schemeClr>
                </a:solidFill>
              </a:rPr>
              <a:t>Raster LCP</a:t>
            </a:r>
            <a:endParaRPr lang="en-NZ" sz="1400" dirty="0">
              <a:solidFill>
                <a:schemeClr val="accent2">
                  <a:lumMod val="75000"/>
                </a:schemeClr>
              </a:solidFill>
            </a:endParaRPr>
          </a:p>
        </p:txBody>
      </p:sp>
      <p:sp>
        <p:nvSpPr>
          <p:cNvPr id="30" name="TextBox 29"/>
          <p:cNvSpPr txBox="1"/>
          <p:nvPr/>
        </p:nvSpPr>
        <p:spPr>
          <a:xfrm>
            <a:off x="10358269" y="2916209"/>
            <a:ext cx="1528255" cy="307777"/>
          </a:xfrm>
          <a:prstGeom prst="rect">
            <a:avLst/>
          </a:prstGeom>
          <a:noFill/>
        </p:spPr>
        <p:txBody>
          <a:bodyPr wrap="square" rtlCol="0">
            <a:spAutoFit/>
          </a:bodyPr>
          <a:lstStyle/>
          <a:p>
            <a:r>
              <a:rPr lang="en-NZ" sz="1400" dirty="0"/>
              <a:t> </a:t>
            </a:r>
            <a:r>
              <a:rPr lang="en-NZ" sz="1400" dirty="0" smtClean="0"/>
              <a:t>         </a:t>
            </a:r>
            <a:r>
              <a:rPr lang="en-NZ" sz="1400" dirty="0" smtClean="0">
                <a:solidFill>
                  <a:schemeClr val="accent2">
                    <a:lumMod val="75000"/>
                  </a:schemeClr>
                </a:solidFill>
              </a:rPr>
              <a:t>Vector LCP</a:t>
            </a:r>
            <a:endParaRPr lang="en-NZ" sz="1400" dirty="0">
              <a:solidFill>
                <a:schemeClr val="accent2">
                  <a:lumMod val="75000"/>
                </a:schemeClr>
              </a:solidFill>
            </a:endParaRPr>
          </a:p>
        </p:txBody>
      </p:sp>
      <p:cxnSp>
        <p:nvCxnSpPr>
          <p:cNvPr id="31" name="Straight Arrow Connector 30"/>
          <p:cNvCxnSpPr/>
          <p:nvPr/>
        </p:nvCxnSpPr>
        <p:spPr>
          <a:xfrm>
            <a:off x="10175882" y="3223867"/>
            <a:ext cx="12706" cy="326435"/>
          </a:xfrm>
          <a:prstGeom prst="straightConnector1">
            <a:avLst/>
          </a:prstGeom>
          <a:ln>
            <a:prstDash val="sysDash"/>
            <a:tailEnd type="triangle"/>
          </a:ln>
        </p:spPr>
        <p:style>
          <a:lnRef idx="2">
            <a:schemeClr val="accent2"/>
          </a:lnRef>
          <a:fillRef idx="0">
            <a:schemeClr val="accent2"/>
          </a:fillRef>
          <a:effectRef idx="1">
            <a:schemeClr val="accent2"/>
          </a:effectRef>
          <a:fontRef idx="minor">
            <a:schemeClr val="tx1"/>
          </a:fontRef>
        </p:style>
      </p:cxnSp>
      <p:cxnSp>
        <p:nvCxnSpPr>
          <p:cNvPr id="24" name="Straight Arrow Connector 23"/>
          <p:cNvCxnSpPr/>
          <p:nvPr/>
        </p:nvCxnSpPr>
        <p:spPr>
          <a:xfrm>
            <a:off x="11265101" y="3223866"/>
            <a:ext cx="12706" cy="326435"/>
          </a:xfrm>
          <a:prstGeom prst="straightConnector1">
            <a:avLst/>
          </a:prstGeom>
          <a:ln>
            <a:prstDash val="sysDash"/>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709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54480" y="1054926"/>
            <a:ext cx="9284208" cy="1323439"/>
          </a:xfrm>
          <a:prstGeom prst="rect">
            <a:avLst/>
          </a:prstGeom>
          <a:noFill/>
        </p:spPr>
        <p:txBody>
          <a:bodyPr wrap="square" rtlCol="0">
            <a:spAutoFit/>
          </a:bodyPr>
          <a:lstStyle/>
          <a:p>
            <a:endParaRPr lang="en-NZ" sz="1600" dirty="0" smtClean="0"/>
          </a:p>
          <a:p>
            <a:endParaRPr lang="en-NZ" sz="1600" dirty="0" smtClean="0"/>
          </a:p>
          <a:p>
            <a:pPr marL="742950" lvl="1" indent="-285750">
              <a:buFont typeface="Arial" panose="020B0604020202020204" pitchFamily="34" charset="0"/>
              <a:buChar char="•"/>
            </a:pPr>
            <a:endParaRPr lang="en-NZ" sz="1600" dirty="0" smtClean="0"/>
          </a:p>
          <a:p>
            <a:pPr marL="742950" lvl="1" indent="-285750">
              <a:buFont typeface="Arial" panose="020B0604020202020204" pitchFamily="34" charset="0"/>
              <a:buChar char="•"/>
            </a:pPr>
            <a:endParaRPr lang="en-NZ" sz="1600" dirty="0" smtClean="0"/>
          </a:p>
          <a:p>
            <a:pPr marL="800100" lvl="1" indent="-342900">
              <a:buAutoNum type="arabicPeriod"/>
            </a:pPr>
            <a:endParaRPr lang="en-NZ" sz="1600" dirty="0" smtClean="0"/>
          </a:p>
        </p:txBody>
      </p:sp>
      <p:sp>
        <p:nvSpPr>
          <p:cNvPr id="4" name="TextBox 3"/>
          <p:cNvSpPr txBox="1"/>
          <p:nvPr/>
        </p:nvSpPr>
        <p:spPr>
          <a:xfrm>
            <a:off x="428462" y="298210"/>
            <a:ext cx="10983250" cy="584775"/>
          </a:xfrm>
          <a:prstGeom prst="rect">
            <a:avLst/>
          </a:prstGeom>
          <a:noFill/>
        </p:spPr>
        <p:txBody>
          <a:bodyPr wrap="square" rtlCol="0">
            <a:spAutoFit/>
          </a:bodyPr>
          <a:lstStyle/>
          <a:p>
            <a:r>
              <a:rPr lang="en-NZ" sz="3200" dirty="0" smtClean="0"/>
              <a:t>Methods - Objective 2 – </a:t>
            </a:r>
            <a:r>
              <a:rPr lang="en-NZ" sz="3200" dirty="0"/>
              <a:t>P</a:t>
            </a:r>
            <a:r>
              <a:rPr lang="en-NZ" sz="3200" dirty="0" smtClean="0"/>
              <a:t>rimary corridor workflow</a:t>
            </a:r>
          </a:p>
        </p:txBody>
      </p:sp>
      <p:sp>
        <p:nvSpPr>
          <p:cNvPr id="5" name="TextBox 4"/>
          <p:cNvSpPr txBox="1"/>
          <p:nvPr/>
        </p:nvSpPr>
        <p:spPr>
          <a:xfrm>
            <a:off x="0" y="1054926"/>
            <a:ext cx="8691546" cy="1231106"/>
          </a:xfrm>
          <a:prstGeom prst="rect">
            <a:avLst/>
          </a:prstGeom>
          <a:noFill/>
        </p:spPr>
        <p:txBody>
          <a:bodyPr wrap="square" rtlCol="0">
            <a:spAutoFit/>
          </a:bodyPr>
          <a:lstStyle/>
          <a:p>
            <a:pPr lvl="1"/>
            <a:endParaRPr lang="en-NZ" dirty="0" smtClean="0"/>
          </a:p>
          <a:p>
            <a:pPr lvl="1"/>
            <a:endParaRPr lang="en-NZ" sz="2800" dirty="0"/>
          </a:p>
          <a:p>
            <a:r>
              <a:rPr lang="en-NZ" sz="2800" dirty="0"/>
              <a:t> </a:t>
            </a:r>
          </a:p>
        </p:txBody>
      </p:sp>
      <p:sp>
        <p:nvSpPr>
          <p:cNvPr id="10" name="TextBox 9"/>
          <p:cNvSpPr txBox="1"/>
          <p:nvPr/>
        </p:nvSpPr>
        <p:spPr>
          <a:xfrm>
            <a:off x="428462" y="1054925"/>
            <a:ext cx="4698274" cy="3908762"/>
          </a:xfrm>
          <a:prstGeom prst="rect">
            <a:avLst/>
          </a:prstGeom>
          <a:noFill/>
        </p:spPr>
        <p:txBody>
          <a:bodyPr wrap="square" rtlCol="0">
            <a:spAutoFit/>
          </a:bodyPr>
          <a:lstStyle/>
          <a:p>
            <a:pPr marL="285750" indent="-285750">
              <a:buFont typeface="Arial" panose="020B0604020202020204" pitchFamily="34" charset="0"/>
              <a:buChar char="•"/>
            </a:pPr>
            <a:r>
              <a:rPr lang="en-NZ" dirty="0" smtClean="0"/>
              <a:t>Least cost paths were produced from each origin to all destinations.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All raster LCP datasets were reclassified to (1,0) and combined using cell statistics (Sum).</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Focal statistics was used to refine the merged dataset picking up adjacent path density to form major corridors.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Vector polylines were manually selected using the focal density as a guide.</a:t>
            </a:r>
          </a:p>
          <a:p>
            <a:endParaRPr lang="en-NZ" sz="3200" dirty="0"/>
          </a:p>
        </p:txBody>
      </p:sp>
      <p:pic>
        <p:nvPicPr>
          <p:cNvPr id="3" name="Picture 2"/>
          <p:cNvPicPr>
            <a:picLocks noChangeAspect="1"/>
          </p:cNvPicPr>
          <p:nvPr/>
        </p:nvPicPr>
        <p:blipFill>
          <a:blip r:embed="rId3"/>
          <a:stretch>
            <a:fillRect/>
          </a:stretch>
        </p:blipFill>
        <p:spPr>
          <a:xfrm>
            <a:off x="5613803" y="1054925"/>
            <a:ext cx="6155486" cy="5612665"/>
          </a:xfrm>
          <a:prstGeom prst="rect">
            <a:avLst/>
          </a:prstGeom>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355310" y="4722495"/>
            <a:ext cx="5111115" cy="1804035"/>
          </a:xfrm>
          <a:prstGeom prst="rect">
            <a:avLst/>
          </a:prstGeom>
          <a:noFill/>
          <a:ln>
            <a:noFill/>
          </a:ln>
        </p:spPr>
      </p:pic>
    </p:spTree>
    <p:extLst>
      <p:ext uri="{BB962C8B-B14F-4D97-AF65-F5344CB8AC3E}">
        <p14:creationId xmlns:p14="http://schemas.microsoft.com/office/powerpoint/2010/main" val="27166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15222" y="3447672"/>
            <a:ext cx="6005360" cy="3211226"/>
          </a:xfrm>
          <a:prstGeom prst="rect">
            <a:avLst/>
          </a:prstGeom>
        </p:spPr>
      </p:pic>
      <p:sp>
        <p:nvSpPr>
          <p:cNvPr id="10" name="TextBox 9"/>
          <p:cNvSpPr txBox="1"/>
          <p:nvPr/>
        </p:nvSpPr>
        <p:spPr>
          <a:xfrm>
            <a:off x="-29234" y="1678921"/>
            <a:ext cx="2394482" cy="2154436"/>
          </a:xfrm>
          <a:prstGeom prst="rect">
            <a:avLst/>
          </a:prstGeom>
          <a:noFill/>
        </p:spPr>
        <p:txBody>
          <a:bodyPr wrap="square" rtlCol="0">
            <a:spAutoFit/>
          </a:bodyPr>
          <a:lstStyle/>
          <a:p>
            <a:pPr lvl="1"/>
            <a:endParaRPr lang="en-NZ" dirty="0"/>
          </a:p>
          <a:p>
            <a:pPr lvl="1"/>
            <a:endParaRPr lang="en-NZ" sz="2000" dirty="0"/>
          </a:p>
          <a:p>
            <a:pPr lvl="1"/>
            <a:endParaRPr lang="en-NZ" sz="3200" dirty="0" smtClean="0"/>
          </a:p>
          <a:p>
            <a:pPr lvl="1"/>
            <a:endParaRPr lang="en-NZ" sz="3200" dirty="0"/>
          </a:p>
          <a:p>
            <a:r>
              <a:rPr lang="en-NZ" sz="3200" dirty="0"/>
              <a:t> </a:t>
            </a:r>
          </a:p>
        </p:txBody>
      </p:sp>
      <p:sp>
        <p:nvSpPr>
          <p:cNvPr id="17" name="TextBox 16"/>
          <p:cNvSpPr txBox="1"/>
          <p:nvPr/>
        </p:nvSpPr>
        <p:spPr>
          <a:xfrm>
            <a:off x="428462" y="298210"/>
            <a:ext cx="10983250" cy="523220"/>
          </a:xfrm>
          <a:prstGeom prst="rect">
            <a:avLst/>
          </a:prstGeom>
          <a:noFill/>
        </p:spPr>
        <p:txBody>
          <a:bodyPr wrap="square" rtlCol="0">
            <a:spAutoFit/>
          </a:bodyPr>
          <a:lstStyle/>
          <a:p>
            <a:r>
              <a:rPr lang="en-NZ" sz="2800" dirty="0" smtClean="0"/>
              <a:t>Methods for Objective 2 – Secondary path workflow</a:t>
            </a:r>
          </a:p>
        </p:txBody>
      </p:sp>
      <p:sp>
        <p:nvSpPr>
          <p:cNvPr id="21" name="TextBox 20"/>
          <p:cNvSpPr txBox="1"/>
          <p:nvPr/>
        </p:nvSpPr>
        <p:spPr>
          <a:xfrm>
            <a:off x="3670" y="989748"/>
            <a:ext cx="6205401" cy="2308324"/>
          </a:xfrm>
          <a:prstGeom prst="rect">
            <a:avLst/>
          </a:prstGeom>
          <a:solidFill>
            <a:schemeClr val="bg1">
              <a:alpha val="85000"/>
            </a:schemeClr>
          </a:solidFill>
        </p:spPr>
        <p:txBody>
          <a:bodyPr wrap="square" rtlCol="0">
            <a:spAutoFit/>
          </a:bodyPr>
          <a:lstStyle/>
          <a:p>
            <a:endParaRPr lang="en-NZ" dirty="0"/>
          </a:p>
          <a:p>
            <a:pPr marL="285750" indent="-285750">
              <a:buFont typeface="Arial" panose="020B0604020202020204" pitchFamily="34" charset="0"/>
              <a:buChar char="•"/>
            </a:pPr>
            <a:r>
              <a:rPr lang="en-NZ" dirty="0" smtClean="0"/>
              <a:t>Primary vector corridor network used as the origin.</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Anisotropic path distance generated moving away from the primary corridors.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Flow accumulation method used replacing the DEM surface with the path distance surface above.</a:t>
            </a:r>
            <a:endParaRPr lang="en-NZ" sz="3200" dirty="0"/>
          </a:p>
        </p:txBody>
      </p:sp>
      <p:pic>
        <p:nvPicPr>
          <p:cNvPr id="3" name="Picture 2"/>
          <p:cNvPicPr>
            <a:picLocks noChangeAspect="1"/>
          </p:cNvPicPr>
          <p:nvPr/>
        </p:nvPicPr>
        <p:blipFill>
          <a:blip r:embed="rId4"/>
          <a:stretch>
            <a:fillRect/>
          </a:stretch>
        </p:blipFill>
        <p:spPr>
          <a:xfrm>
            <a:off x="6353527" y="1180029"/>
            <a:ext cx="5741364" cy="5478869"/>
          </a:xfrm>
          <a:prstGeom prst="rect">
            <a:avLst/>
          </a:prstGeom>
        </p:spPr>
      </p:pic>
    </p:spTree>
    <p:extLst>
      <p:ext uri="{BB962C8B-B14F-4D97-AF65-F5344CB8AC3E}">
        <p14:creationId xmlns:p14="http://schemas.microsoft.com/office/powerpoint/2010/main" val="184417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39361" y="1382751"/>
            <a:ext cx="6327546" cy="2690350"/>
          </a:xfrm>
          <a:prstGeom prst="rect">
            <a:avLst/>
          </a:prstGeom>
        </p:spPr>
      </p:pic>
      <p:sp>
        <p:nvSpPr>
          <p:cNvPr id="8" name="TextBox 7"/>
          <p:cNvSpPr txBox="1"/>
          <p:nvPr/>
        </p:nvSpPr>
        <p:spPr>
          <a:xfrm>
            <a:off x="1584960" y="1042734"/>
            <a:ext cx="9284208" cy="1323439"/>
          </a:xfrm>
          <a:prstGeom prst="rect">
            <a:avLst/>
          </a:prstGeom>
          <a:noFill/>
        </p:spPr>
        <p:txBody>
          <a:bodyPr wrap="square" rtlCol="0">
            <a:spAutoFit/>
          </a:bodyPr>
          <a:lstStyle/>
          <a:p>
            <a:endParaRPr lang="en-NZ" sz="1600" dirty="0" smtClean="0"/>
          </a:p>
          <a:p>
            <a:endParaRPr lang="en-NZ" sz="1600" dirty="0" smtClean="0"/>
          </a:p>
          <a:p>
            <a:pPr marL="742950" lvl="1" indent="-285750">
              <a:buFont typeface="Arial" panose="020B0604020202020204" pitchFamily="34" charset="0"/>
              <a:buChar char="•"/>
            </a:pPr>
            <a:endParaRPr lang="en-NZ" sz="1600" dirty="0" smtClean="0"/>
          </a:p>
          <a:p>
            <a:pPr marL="742950" lvl="1" indent="-285750">
              <a:buFont typeface="Arial" panose="020B0604020202020204" pitchFamily="34" charset="0"/>
              <a:buChar char="•"/>
            </a:pPr>
            <a:endParaRPr lang="en-NZ" sz="1600" dirty="0" smtClean="0"/>
          </a:p>
          <a:p>
            <a:pPr marL="800100" lvl="1" indent="-342900">
              <a:buAutoNum type="arabicPeriod"/>
            </a:pPr>
            <a:endParaRPr lang="en-NZ" sz="1600" dirty="0" smtClean="0"/>
          </a:p>
        </p:txBody>
      </p:sp>
      <p:sp>
        <p:nvSpPr>
          <p:cNvPr id="4" name="TextBox 3"/>
          <p:cNvSpPr txBox="1"/>
          <p:nvPr/>
        </p:nvSpPr>
        <p:spPr>
          <a:xfrm>
            <a:off x="285022" y="297302"/>
            <a:ext cx="10882850" cy="523220"/>
          </a:xfrm>
          <a:prstGeom prst="rect">
            <a:avLst/>
          </a:prstGeom>
          <a:noFill/>
        </p:spPr>
        <p:txBody>
          <a:bodyPr wrap="square" rtlCol="0">
            <a:spAutoFit/>
          </a:bodyPr>
          <a:lstStyle/>
          <a:p>
            <a:r>
              <a:rPr lang="en-NZ" sz="2800" dirty="0" smtClean="0"/>
              <a:t>Methods</a:t>
            </a:r>
            <a:r>
              <a:rPr lang="en-NZ" sz="2800" dirty="0" smtClean="0">
                <a:solidFill>
                  <a:schemeClr val="accent6"/>
                </a:solidFill>
              </a:rPr>
              <a:t> </a:t>
            </a:r>
            <a:r>
              <a:rPr lang="en-NZ" sz="2800" dirty="0" smtClean="0"/>
              <a:t>for </a:t>
            </a:r>
            <a:r>
              <a:rPr lang="en-NZ" sz="2800" dirty="0"/>
              <a:t>O</a:t>
            </a:r>
            <a:r>
              <a:rPr lang="en-NZ" sz="2800" dirty="0" smtClean="0"/>
              <a:t>bjective 3 –Test </a:t>
            </a:r>
            <a:r>
              <a:rPr lang="en-NZ" sz="2800" dirty="0"/>
              <a:t>of </a:t>
            </a:r>
            <a:r>
              <a:rPr lang="en-NZ" sz="2800" dirty="0" smtClean="0"/>
              <a:t>Significance</a:t>
            </a:r>
          </a:p>
        </p:txBody>
      </p:sp>
      <p:sp>
        <p:nvSpPr>
          <p:cNvPr id="9" name="TextBox 8"/>
          <p:cNvSpPr txBox="1"/>
          <p:nvPr/>
        </p:nvSpPr>
        <p:spPr>
          <a:xfrm>
            <a:off x="285022" y="1093860"/>
            <a:ext cx="6673339" cy="2723823"/>
          </a:xfrm>
          <a:prstGeom prst="rect">
            <a:avLst/>
          </a:prstGeom>
          <a:noFill/>
        </p:spPr>
        <p:txBody>
          <a:bodyPr wrap="square" rtlCol="0">
            <a:spAutoFit/>
          </a:bodyPr>
          <a:lstStyle/>
          <a:p>
            <a:r>
              <a:rPr lang="en-NZ" b="1" dirty="0" smtClean="0"/>
              <a:t>Defining inland Pa sites</a:t>
            </a:r>
            <a:endParaRPr lang="en-NZ" dirty="0" smtClean="0"/>
          </a:p>
          <a:p>
            <a:pPr marL="285750" indent="-285750">
              <a:lnSpc>
                <a:spcPct val="150000"/>
              </a:lnSpc>
              <a:buFont typeface="Arial" panose="020B0604020202020204" pitchFamily="34" charset="0"/>
              <a:buChar char="•"/>
            </a:pPr>
            <a:r>
              <a:rPr lang="en-NZ" dirty="0" smtClean="0"/>
              <a:t>Assumption - coastal </a:t>
            </a:r>
            <a:r>
              <a:rPr lang="en-NZ" dirty="0"/>
              <a:t>Pa </a:t>
            </a:r>
            <a:r>
              <a:rPr lang="en-NZ" dirty="0" smtClean="0"/>
              <a:t>site position driven by access </a:t>
            </a:r>
          </a:p>
          <a:p>
            <a:pPr>
              <a:lnSpc>
                <a:spcPct val="150000"/>
              </a:lnSpc>
            </a:pPr>
            <a:r>
              <a:rPr lang="en-NZ" dirty="0" smtClean="0"/>
              <a:t>      to coastal resources not proximity to regional trails.</a:t>
            </a:r>
            <a:endParaRPr lang="en-NZ" dirty="0"/>
          </a:p>
          <a:p>
            <a:pPr marL="285750" indent="-285750">
              <a:lnSpc>
                <a:spcPct val="150000"/>
              </a:lnSpc>
              <a:buFont typeface="Arial" panose="020B0604020202020204" pitchFamily="34" charset="0"/>
              <a:buChar char="•"/>
            </a:pPr>
            <a:r>
              <a:rPr lang="en-NZ" dirty="0"/>
              <a:t>I</a:t>
            </a:r>
            <a:r>
              <a:rPr lang="en-NZ" dirty="0" smtClean="0"/>
              <a:t>nland environment created by calculating a 30 minute </a:t>
            </a:r>
          </a:p>
          <a:p>
            <a:pPr>
              <a:lnSpc>
                <a:spcPct val="150000"/>
              </a:lnSpc>
            </a:pPr>
            <a:r>
              <a:rPr lang="en-NZ" dirty="0"/>
              <a:t> </a:t>
            </a:r>
            <a:r>
              <a:rPr lang="en-NZ" dirty="0" smtClean="0"/>
              <a:t>    walk time raster from the coastline.</a:t>
            </a:r>
          </a:p>
          <a:p>
            <a:pPr marL="285750" indent="-285750">
              <a:lnSpc>
                <a:spcPct val="150000"/>
              </a:lnSpc>
              <a:buFont typeface="Arial" panose="020B0604020202020204" pitchFamily="34" charset="0"/>
              <a:buChar char="•"/>
            </a:pPr>
            <a:r>
              <a:rPr lang="en-NZ" dirty="0" smtClean="0"/>
              <a:t>181 inland Pa. </a:t>
            </a:r>
          </a:p>
          <a:p>
            <a:endParaRPr lang="en-NZ" dirty="0"/>
          </a:p>
        </p:txBody>
      </p:sp>
      <p:sp>
        <p:nvSpPr>
          <p:cNvPr id="11" name="TextBox 10"/>
          <p:cNvSpPr txBox="1"/>
          <p:nvPr/>
        </p:nvSpPr>
        <p:spPr>
          <a:xfrm>
            <a:off x="285022" y="3868809"/>
            <a:ext cx="6472617" cy="2862322"/>
          </a:xfrm>
          <a:prstGeom prst="rect">
            <a:avLst/>
          </a:prstGeom>
          <a:noFill/>
        </p:spPr>
        <p:txBody>
          <a:bodyPr wrap="square" rtlCol="0">
            <a:spAutoFit/>
          </a:bodyPr>
          <a:lstStyle/>
          <a:p>
            <a:r>
              <a:rPr lang="en-NZ" b="1" dirty="0" smtClean="0"/>
              <a:t>Measuring Pa proximity to paths</a:t>
            </a:r>
          </a:p>
          <a:p>
            <a:pPr marL="285750" indent="-285750">
              <a:buFont typeface="Arial" panose="020B0604020202020204" pitchFamily="34" charset="0"/>
              <a:buChar char="•"/>
            </a:pPr>
            <a:endParaRPr lang="en-NZ" dirty="0" smtClean="0"/>
          </a:p>
          <a:p>
            <a:pPr marL="342900" indent="-342900">
              <a:buAutoNum type="arabicPeriod"/>
            </a:pPr>
            <a:r>
              <a:rPr lang="en-NZ" dirty="0" smtClean="0"/>
              <a:t>Walk time raster originating from each path network.</a:t>
            </a:r>
          </a:p>
          <a:p>
            <a:pPr marL="342900" indent="-342900">
              <a:buAutoNum type="arabicPeriod"/>
            </a:pPr>
            <a:endParaRPr lang="en-NZ" dirty="0"/>
          </a:p>
          <a:p>
            <a:pPr marL="342900" indent="-342900">
              <a:buAutoNum type="arabicPeriod"/>
            </a:pPr>
            <a:r>
              <a:rPr lang="en-NZ" dirty="0"/>
              <a:t>R</a:t>
            </a:r>
            <a:r>
              <a:rPr lang="en-NZ" dirty="0" smtClean="0"/>
              <a:t>eclassified;</a:t>
            </a:r>
          </a:p>
          <a:p>
            <a:pPr marL="342900" indent="-342900">
              <a:buAutoNum type="arabicPeriod"/>
            </a:pPr>
            <a:endParaRPr lang="en-NZ" dirty="0"/>
          </a:p>
          <a:p>
            <a:pPr marL="1257300" lvl="2" indent="-342900">
              <a:buAutoNum type="alphaLcParenR"/>
            </a:pPr>
            <a:r>
              <a:rPr lang="en-NZ" dirty="0" smtClean="0"/>
              <a:t>7 x 4 minute travel time intervals</a:t>
            </a:r>
          </a:p>
          <a:p>
            <a:pPr marL="1257300" lvl="2" indent="-342900">
              <a:buAutoNum type="alphaLcParenR"/>
            </a:pPr>
            <a:r>
              <a:rPr lang="en-NZ" dirty="0" smtClean="0"/>
              <a:t>7 x equal area intervals</a:t>
            </a:r>
          </a:p>
          <a:p>
            <a:pPr marL="342900" indent="-342900">
              <a:buAutoNum type="arabicPeriod"/>
            </a:pPr>
            <a:endParaRPr lang="en-NZ" dirty="0"/>
          </a:p>
          <a:p>
            <a:pPr marL="342900" indent="-342900">
              <a:buAutoNum type="arabicPeriod"/>
            </a:pPr>
            <a:endParaRPr lang="en-NZ" dirty="0"/>
          </a:p>
        </p:txBody>
      </p:sp>
      <p:pic>
        <p:nvPicPr>
          <p:cNvPr id="19" name="Picture 18"/>
          <p:cNvPicPr>
            <a:picLocks noChangeAspect="1"/>
          </p:cNvPicPr>
          <p:nvPr/>
        </p:nvPicPr>
        <p:blipFill>
          <a:blip r:embed="rId4"/>
          <a:stretch>
            <a:fillRect/>
          </a:stretch>
        </p:blipFill>
        <p:spPr>
          <a:xfrm>
            <a:off x="7228629" y="4217546"/>
            <a:ext cx="4738278" cy="2369139"/>
          </a:xfrm>
          <a:prstGeom prst="rect">
            <a:avLst/>
          </a:prstGeom>
        </p:spPr>
      </p:pic>
    </p:spTree>
    <p:extLst>
      <p:ext uri="{BB962C8B-B14F-4D97-AF65-F5344CB8AC3E}">
        <p14:creationId xmlns:p14="http://schemas.microsoft.com/office/powerpoint/2010/main" val="36757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84960" y="1042734"/>
            <a:ext cx="9284208" cy="1323439"/>
          </a:xfrm>
          <a:prstGeom prst="rect">
            <a:avLst/>
          </a:prstGeom>
          <a:noFill/>
        </p:spPr>
        <p:txBody>
          <a:bodyPr wrap="square" rtlCol="0">
            <a:spAutoFit/>
          </a:bodyPr>
          <a:lstStyle/>
          <a:p>
            <a:endParaRPr lang="en-NZ" sz="1600" dirty="0" smtClean="0"/>
          </a:p>
          <a:p>
            <a:endParaRPr lang="en-NZ" sz="1600" dirty="0" smtClean="0"/>
          </a:p>
          <a:p>
            <a:pPr marL="742950" lvl="1" indent="-285750">
              <a:buFont typeface="Arial" panose="020B0604020202020204" pitchFamily="34" charset="0"/>
              <a:buChar char="•"/>
            </a:pPr>
            <a:endParaRPr lang="en-NZ" sz="1600" dirty="0" smtClean="0"/>
          </a:p>
          <a:p>
            <a:pPr marL="742950" lvl="1" indent="-285750">
              <a:buFont typeface="Arial" panose="020B0604020202020204" pitchFamily="34" charset="0"/>
              <a:buChar char="•"/>
            </a:pPr>
            <a:endParaRPr lang="en-NZ" sz="1600" dirty="0" smtClean="0"/>
          </a:p>
          <a:p>
            <a:pPr marL="800100" lvl="1" indent="-342900">
              <a:buAutoNum type="arabicPeriod"/>
            </a:pPr>
            <a:endParaRPr lang="en-NZ" sz="1600" dirty="0" smtClean="0"/>
          </a:p>
        </p:txBody>
      </p:sp>
      <p:sp>
        <p:nvSpPr>
          <p:cNvPr id="4" name="TextBox 3"/>
          <p:cNvSpPr txBox="1"/>
          <p:nvPr/>
        </p:nvSpPr>
        <p:spPr>
          <a:xfrm>
            <a:off x="285022" y="297302"/>
            <a:ext cx="10584146" cy="523220"/>
          </a:xfrm>
          <a:prstGeom prst="rect">
            <a:avLst/>
          </a:prstGeom>
          <a:noFill/>
        </p:spPr>
        <p:txBody>
          <a:bodyPr wrap="square" rtlCol="0">
            <a:spAutoFit/>
          </a:bodyPr>
          <a:lstStyle/>
          <a:p>
            <a:r>
              <a:rPr lang="en-NZ" sz="2800" dirty="0" smtClean="0"/>
              <a:t>Methods for Objectives 3 and 4 -  Test of Significance &amp; Strength</a:t>
            </a:r>
          </a:p>
        </p:txBody>
      </p:sp>
      <p:sp>
        <p:nvSpPr>
          <p:cNvPr id="9" name="TextBox 8"/>
          <p:cNvSpPr txBox="1"/>
          <p:nvPr/>
        </p:nvSpPr>
        <p:spPr>
          <a:xfrm>
            <a:off x="1175038" y="1042734"/>
            <a:ext cx="9188162" cy="5616922"/>
          </a:xfrm>
          <a:prstGeom prst="rect">
            <a:avLst/>
          </a:prstGeom>
          <a:noFill/>
        </p:spPr>
        <p:txBody>
          <a:bodyPr wrap="square" rtlCol="0">
            <a:spAutoFit/>
          </a:bodyPr>
          <a:lstStyle/>
          <a:p>
            <a:r>
              <a:rPr lang="en-NZ" dirty="0"/>
              <a:t>Pearson’s </a:t>
            </a:r>
            <a:r>
              <a:rPr lang="en-NZ" b="1" dirty="0"/>
              <a:t>Chi Squared </a:t>
            </a:r>
            <a:r>
              <a:rPr lang="en-NZ" dirty="0"/>
              <a:t>test of significance was calculated for the Pa site counts </a:t>
            </a:r>
            <a:r>
              <a:rPr lang="en-NZ" dirty="0" smtClean="0"/>
              <a:t>per interval </a:t>
            </a:r>
          </a:p>
          <a:p>
            <a:r>
              <a:rPr lang="en-NZ" dirty="0" smtClean="0"/>
              <a:t>using </a:t>
            </a:r>
            <a:r>
              <a:rPr lang="en-NZ" dirty="0"/>
              <a:t>Microsoft Excel </a:t>
            </a:r>
            <a:r>
              <a:rPr lang="en-NZ" dirty="0" smtClean="0"/>
              <a:t>at the </a:t>
            </a:r>
            <a:r>
              <a:rPr lang="en-NZ" dirty="0"/>
              <a:t>99% </a:t>
            </a:r>
            <a:r>
              <a:rPr lang="en-NZ" dirty="0" smtClean="0"/>
              <a:t>(0.01) significance </a:t>
            </a:r>
            <a:r>
              <a:rPr lang="en-NZ" dirty="0"/>
              <a:t>level</a:t>
            </a:r>
            <a:r>
              <a:rPr lang="en-NZ" dirty="0" smtClean="0"/>
              <a:t>;</a:t>
            </a:r>
          </a:p>
          <a:p>
            <a:endParaRPr lang="en-NZ" sz="900" dirty="0"/>
          </a:p>
          <a:p>
            <a:r>
              <a:rPr lang="en-NZ" b="1" i="1" dirty="0"/>
              <a:t>X² = ∑ (</a:t>
            </a:r>
            <a:r>
              <a:rPr lang="en-NZ" b="1" i="1" u="sng" dirty="0"/>
              <a:t>O – E</a:t>
            </a:r>
            <a:r>
              <a:rPr lang="en-NZ" b="1" i="1" dirty="0"/>
              <a:t>)²</a:t>
            </a:r>
          </a:p>
          <a:p>
            <a:r>
              <a:rPr lang="en-NZ" b="1" i="1" dirty="0"/>
              <a:t>   </a:t>
            </a:r>
            <a:r>
              <a:rPr lang="en-NZ" b="1" i="1" dirty="0" smtClean="0"/>
              <a:t>             E</a:t>
            </a:r>
          </a:p>
          <a:p>
            <a:endParaRPr lang="en-NZ" sz="800" i="1" dirty="0"/>
          </a:p>
          <a:p>
            <a:r>
              <a:rPr lang="en-NZ" i="1" dirty="0" smtClean="0"/>
              <a:t>Where </a:t>
            </a:r>
          </a:p>
          <a:p>
            <a:r>
              <a:rPr lang="en-NZ" i="1" dirty="0" smtClean="0"/>
              <a:t>O </a:t>
            </a:r>
            <a:r>
              <a:rPr lang="en-NZ" i="1" dirty="0"/>
              <a:t>= the number of observed sites per </a:t>
            </a:r>
            <a:r>
              <a:rPr lang="en-NZ" i="1" dirty="0" smtClean="0"/>
              <a:t>interval. </a:t>
            </a:r>
          </a:p>
          <a:p>
            <a:r>
              <a:rPr lang="en-NZ" i="1" dirty="0" smtClean="0"/>
              <a:t>E </a:t>
            </a:r>
            <a:r>
              <a:rPr lang="en-NZ" i="1" dirty="0"/>
              <a:t>= </a:t>
            </a:r>
            <a:r>
              <a:rPr lang="en-NZ" i="1" dirty="0" smtClean="0"/>
              <a:t>proportion </a:t>
            </a:r>
            <a:r>
              <a:rPr lang="en-NZ" i="1" dirty="0"/>
              <a:t>of expected sites per </a:t>
            </a:r>
            <a:r>
              <a:rPr lang="en-NZ" i="1" dirty="0" smtClean="0"/>
              <a:t>interval (relative to interval % area)</a:t>
            </a:r>
            <a:endParaRPr lang="en-NZ" dirty="0"/>
          </a:p>
          <a:p>
            <a:endParaRPr lang="en-NZ" dirty="0" smtClean="0"/>
          </a:p>
          <a:p>
            <a:endParaRPr lang="en-NZ" dirty="0"/>
          </a:p>
          <a:p>
            <a:r>
              <a:rPr lang="en-NZ" dirty="0"/>
              <a:t>Kvamme’s </a:t>
            </a:r>
            <a:r>
              <a:rPr lang="en-NZ" b="1" dirty="0" smtClean="0"/>
              <a:t>Gain </a:t>
            </a:r>
            <a:r>
              <a:rPr lang="en-NZ" b="1" dirty="0"/>
              <a:t>statistic </a:t>
            </a:r>
            <a:r>
              <a:rPr lang="en-NZ" dirty="0"/>
              <a:t>is used to measure model performance. </a:t>
            </a:r>
            <a:endParaRPr lang="en-NZ" dirty="0" smtClean="0"/>
          </a:p>
          <a:p>
            <a:r>
              <a:rPr lang="en-NZ" dirty="0" smtClean="0"/>
              <a:t>In </a:t>
            </a:r>
            <a:r>
              <a:rPr lang="en-NZ" dirty="0"/>
              <a:t>this case observed and expected site counts from the Chi Squared test of significance were used as variables to calculate the Gain statistic which will always fall between 0 and 1</a:t>
            </a:r>
            <a:r>
              <a:rPr lang="en-NZ" dirty="0" smtClean="0"/>
              <a:t>.</a:t>
            </a:r>
          </a:p>
          <a:p>
            <a:endParaRPr lang="en-NZ" dirty="0"/>
          </a:p>
          <a:p>
            <a:r>
              <a:rPr lang="en-NZ" b="1" i="1" dirty="0"/>
              <a:t>1 – (Pa / Ps</a:t>
            </a:r>
            <a:r>
              <a:rPr lang="en-NZ" b="1" i="1" dirty="0" smtClean="0"/>
              <a:t>)</a:t>
            </a:r>
            <a:r>
              <a:rPr lang="en-NZ" b="1" dirty="0"/>
              <a:t> </a:t>
            </a:r>
            <a:endParaRPr lang="en-NZ" b="1" dirty="0" smtClean="0"/>
          </a:p>
          <a:p>
            <a:r>
              <a:rPr lang="en-NZ" dirty="0"/>
              <a:t> </a:t>
            </a:r>
          </a:p>
          <a:p>
            <a:r>
              <a:rPr lang="en-NZ" dirty="0"/>
              <a:t>Where </a:t>
            </a:r>
          </a:p>
          <a:p>
            <a:r>
              <a:rPr lang="en-NZ" i="1" dirty="0"/>
              <a:t>Pa</a:t>
            </a:r>
            <a:r>
              <a:rPr lang="en-NZ" dirty="0"/>
              <a:t> = % path distance interval area </a:t>
            </a:r>
            <a:r>
              <a:rPr lang="en-NZ" dirty="0" smtClean="0"/>
              <a:t>vs study area</a:t>
            </a:r>
            <a:endParaRPr lang="en-NZ" dirty="0"/>
          </a:p>
          <a:p>
            <a:r>
              <a:rPr lang="en-NZ" i="1" dirty="0"/>
              <a:t>Ps</a:t>
            </a:r>
            <a:r>
              <a:rPr lang="en-NZ" dirty="0"/>
              <a:t> = % of observed sites per interval </a:t>
            </a:r>
          </a:p>
          <a:p>
            <a:endParaRPr lang="en-NZ" dirty="0"/>
          </a:p>
        </p:txBody>
      </p:sp>
      <p:pic>
        <p:nvPicPr>
          <p:cNvPr id="6" name="Picture 5"/>
          <p:cNvPicPr>
            <a:picLocks noChangeAspect="1"/>
          </p:cNvPicPr>
          <p:nvPr/>
        </p:nvPicPr>
        <p:blipFill>
          <a:blip r:embed="rId3"/>
          <a:stretch>
            <a:fillRect/>
          </a:stretch>
        </p:blipFill>
        <p:spPr>
          <a:xfrm>
            <a:off x="10363201" y="1"/>
            <a:ext cx="1828800" cy="6858000"/>
          </a:xfrm>
          <a:prstGeom prst="rect">
            <a:avLst/>
          </a:prstGeom>
        </p:spPr>
      </p:pic>
    </p:spTree>
    <p:extLst>
      <p:ext uri="{BB962C8B-B14F-4D97-AF65-F5344CB8AC3E}">
        <p14:creationId xmlns:p14="http://schemas.microsoft.com/office/powerpoint/2010/main" val="317853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54480" y="1054926"/>
            <a:ext cx="9284208" cy="1323439"/>
          </a:xfrm>
          <a:prstGeom prst="rect">
            <a:avLst/>
          </a:prstGeom>
          <a:noFill/>
        </p:spPr>
        <p:txBody>
          <a:bodyPr wrap="square" rtlCol="0">
            <a:spAutoFit/>
          </a:bodyPr>
          <a:lstStyle/>
          <a:p>
            <a:endParaRPr lang="en-NZ" sz="1600" dirty="0" smtClean="0"/>
          </a:p>
          <a:p>
            <a:endParaRPr lang="en-NZ" sz="1600" dirty="0" smtClean="0"/>
          </a:p>
          <a:p>
            <a:pPr marL="742950" lvl="1" indent="-285750">
              <a:buFont typeface="Arial" panose="020B0604020202020204" pitchFamily="34" charset="0"/>
              <a:buChar char="•"/>
            </a:pPr>
            <a:endParaRPr lang="en-NZ" sz="1600" dirty="0" smtClean="0"/>
          </a:p>
          <a:p>
            <a:pPr marL="742950" lvl="1" indent="-285750">
              <a:buFont typeface="Arial" panose="020B0604020202020204" pitchFamily="34" charset="0"/>
              <a:buChar char="•"/>
            </a:pPr>
            <a:endParaRPr lang="en-NZ" sz="1600" dirty="0" smtClean="0"/>
          </a:p>
          <a:p>
            <a:pPr marL="800100" lvl="1" indent="-342900">
              <a:buAutoNum type="arabicPeriod"/>
            </a:pPr>
            <a:endParaRPr lang="en-NZ" sz="1600" dirty="0" smtClean="0"/>
          </a:p>
        </p:txBody>
      </p:sp>
      <p:sp>
        <p:nvSpPr>
          <p:cNvPr id="5" name="TextBox 4"/>
          <p:cNvSpPr txBox="1"/>
          <p:nvPr/>
        </p:nvSpPr>
        <p:spPr>
          <a:xfrm>
            <a:off x="0" y="1159367"/>
            <a:ext cx="8691546" cy="1508105"/>
          </a:xfrm>
          <a:prstGeom prst="rect">
            <a:avLst/>
          </a:prstGeom>
          <a:noFill/>
        </p:spPr>
        <p:txBody>
          <a:bodyPr wrap="square" rtlCol="0">
            <a:spAutoFit/>
          </a:bodyPr>
          <a:lstStyle/>
          <a:p>
            <a:pPr lvl="1"/>
            <a:r>
              <a:rPr lang="en-NZ" b="1" dirty="0" smtClean="0"/>
              <a:t>Primary travel corridor Method</a:t>
            </a:r>
            <a:endParaRPr lang="en-NZ" b="1" dirty="0"/>
          </a:p>
          <a:p>
            <a:pPr lvl="1"/>
            <a:endParaRPr lang="en-NZ" dirty="0" smtClean="0"/>
          </a:p>
          <a:p>
            <a:pPr lvl="1"/>
            <a:endParaRPr lang="en-NZ" sz="2800" dirty="0"/>
          </a:p>
          <a:p>
            <a:r>
              <a:rPr lang="en-NZ" sz="2800" dirty="0"/>
              <a:t> </a:t>
            </a:r>
          </a:p>
        </p:txBody>
      </p:sp>
      <p:sp>
        <p:nvSpPr>
          <p:cNvPr id="10" name="TextBox 9"/>
          <p:cNvSpPr txBox="1"/>
          <p:nvPr/>
        </p:nvSpPr>
        <p:spPr>
          <a:xfrm>
            <a:off x="-29234" y="1678921"/>
            <a:ext cx="11959002" cy="2985433"/>
          </a:xfrm>
          <a:prstGeom prst="rect">
            <a:avLst/>
          </a:prstGeom>
          <a:noFill/>
        </p:spPr>
        <p:txBody>
          <a:bodyPr wrap="square" rtlCol="0">
            <a:spAutoFit/>
          </a:bodyPr>
          <a:lstStyle/>
          <a:p>
            <a:pPr marL="742950" lvl="1" indent="-285750">
              <a:buFont typeface="Arial" panose="020B0604020202020204" pitchFamily="34" charset="0"/>
              <a:buChar char="•"/>
            </a:pPr>
            <a:r>
              <a:rPr lang="en-NZ" dirty="0" smtClean="0"/>
              <a:t>Identical classifications (Standard Deviation) were used to compare the results from each method.</a:t>
            </a:r>
          </a:p>
          <a:p>
            <a:pPr marL="742950" lvl="1" indent="-285750">
              <a:buFont typeface="Arial" panose="020B0604020202020204" pitchFamily="34" charset="0"/>
              <a:buChar char="•"/>
            </a:pPr>
            <a:r>
              <a:rPr lang="en-NZ" dirty="0" smtClean="0"/>
              <a:t>With some local exceptions, the densest corridors are replicated each time.</a:t>
            </a:r>
          </a:p>
          <a:p>
            <a:pPr marL="742950" lvl="1" indent="-285750">
              <a:buFont typeface="Arial" panose="020B0604020202020204" pitchFamily="34" charset="0"/>
              <a:buChar char="•"/>
            </a:pPr>
            <a:r>
              <a:rPr lang="en-NZ" dirty="0" smtClean="0"/>
              <a:t>Method 1 (perimeter points) was used for the remaining analysis.</a:t>
            </a:r>
          </a:p>
          <a:p>
            <a:pPr lvl="1"/>
            <a:endParaRPr lang="en-NZ" dirty="0"/>
          </a:p>
          <a:p>
            <a:pPr lvl="1"/>
            <a:endParaRPr lang="en-NZ" sz="2000" dirty="0"/>
          </a:p>
          <a:p>
            <a:pPr lvl="1"/>
            <a:endParaRPr lang="en-NZ" sz="3200" dirty="0" smtClean="0"/>
          </a:p>
          <a:p>
            <a:pPr lvl="1"/>
            <a:endParaRPr lang="en-NZ" sz="3200" dirty="0"/>
          </a:p>
          <a:p>
            <a:r>
              <a:rPr lang="en-NZ" sz="3200" dirty="0"/>
              <a:t> </a:t>
            </a:r>
          </a:p>
        </p:txBody>
      </p:sp>
      <p:sp>
        <p:nvSpPr>
          <p:cNvPr id="11" name="TextBox 10"/>
          <p:cNvSpPr txBox="1"/>
          <p:nvPr/>
        </p:nvSpPr>
        <p:spPr>
          <a:xfrm>
            <a:off x="-154243" y="3083724"/>
            <a:ext cx="4170755" cy="2400657"/>
          </a:xfrm>
          <a:prstGeom prst="rect">
            <a:avLst/>
          </a:prstGeom>
          <a:noFill/>
        </p:spPr>
        <p:txBody>
          <a:bodyPr wrap="square" rtlCol="0">
            <a:spAutoFit/>
          </a:bodyPr>
          <a:lstStyle/>
          <a:p>
            <a:pPr lvl="1"/>
            <a:r>
              <a:rPr lang="en-NZ" sz="1600" b="1" dirty="0" smtClean="0"/>
              <a:t>Method 1</a:t>
            </a:r>
          </a:p>
          <a:p>
            <a:pPr lvl="1"/>
            <a:endParaRPr lang="en-NZ" dirty="0"/>
          </a:p>
          <a:p>
            <a:pPr lvl="1"/>
            <a:endParaRPr lang="en-NZ" sz="2000" dirty="0"/>
          </a:p>
          <a:p>
            <a:pPr lvl="1"/>
            <a:endParaRPr lang="en-NZ" sz="3200" dirty="0" smtClean="0"/>
          </a:p>
          <a:p>
            <a:pPr lvl="1"/>
            <a:endParaRPr lang="en-NZ" sz="3200" dirty="0"/>
          </a:p>
          <a:p>
            <a:r>
              <a:rPr lang="en-NZ" sz="3200" dirty="0"/>
              <a:t> </a:t>
            </a:r>
          </a:p>
        </p:txBody>
      </p:sp>
      <p:sp>
        <p:nvSpPr>
          <p:cNvPr id="15" name="TextBox 14"/>
          <p:cNvSpPr txBox="1"/>
          <p:nvPr/>
        </p:nvSpPr>
        <p:spPr>
          <a:xfrm>
            <a:off x="3741803" y="3057478"/>
            <a:ext cx="4475396" cy="2400657"/>
          </a:xfrm>
          <a:prstGeom prst="rect">
            <a:avLst/>
          </a:prstGeom>
          <a:noFill/>
        </p:spPr>
        <p:txBody>
          <a:bodyPr wrap="square" rtlCol="0">
            <a:spAutoFit/>
          </a:bodyPr>
          <a:lstStyle/>
          <a:p>
            <a:pPr lvl="1"/>
            <a:r>
              <a:rPr lang="en-NZ" sz="1600" b="1" dirty="0" smtClean="0"/>
              <a:t>Method 2</a:t>
            </a:r>
          </a:p>
          <a:p>
            <a:pPr lvl="1"/>
            <a:endParaRPr lang="en-NZ" dirty="0"/>
          </a:p>
          <a:p>
            <a:pPr lvl="1"/>
            <a:endParaRPr lang="en-NZ" sz="2000" dirty="0"/>
          </a:p>
          <a:p>
            <a:pPr lvl="1"/>
            <a:endParaRPr lang="en-NZ" sz="3200" dirty="0" smtClean="0"/>
          </a:p>
          <a:p>
            <a:pPr lvl="1"/>
            <a:endParaRPr lang="en-NZ" sz="3200" dirty="0"/>
          </a:p>
          <a:p>
            <a:r>
              <a:rPr lang="en-NZ" sz="3200" dirty="0"/>
              <a:t> </a:t>
            </a:r>
          </a:p>
        </p:txBody>
      </p:sp>
      <p:sp>
        <p:nvSpPr>
          <p:cNvPr id="16" name="TextBox 15"/>
          <p:cNvSpPr txBox="1"/>
          <p:nvPr/>
        </p:nvSpPr>
        <p:spPr>
          <a:xfrm>
            <a:off x="7615646" y="3083724"/>
            <a:ext cx="4475396" cy="2400657"/>
          </a:xfrm>
          <a:prstGeom prst="rect">
            <a:avLst/>
          </a:prstGeom>
          <a:noFill/>
        </p:spPr>
        <p:txBody>
          <a:bodyPr wrap="square" rtlCol="0">
            <a:spAutoFit/>
          </a:bodyPr>
          <a:lstStyle/>
          <a:p>
            <a:pPr lvl="1"/>
            <a:r>
              <a:rPr lang="en-NZ" sz="1600" b="1" dirty="0" smtClean="0"/>
              <a:t>Method 3</a:t>
            </a:r>
          </a:p>
          <a:p>
            <a:pPr lvl="1"/>
            <a:endParaRPr lang="en-NZ" dirty="0"/>
          </a:p>
          <a:p>
            <a:pPr lvl="1"/>
            <a:endParaRPr lang="en-NZ" sz="2000" dirty="0"/>
          </a:p>
          <a:p>
            <a:pPr lvl="1"/>
            <a:endParaRPr lang="en-NZ" sz="3200" dirty="0" smtClean="0"/>
          </a:p>
          <a:p>
            <a:pPr lvl="1"/>
            <a:endParaRPr lang="en-NZ" sz="3200" dirty="0"/>
          </a:p>
          <a:p>
            <a:r>
              <a:rPr lang="en-NZ" sz="3200" dirty="0"/>
              <a:t> </a:t>
            </a:r>
          </a:p>
        </p:txBody>
      </p: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bwMode="auto">
          <a:xfrm>
            <a:off x="257942" y="3365476"/>
            <a:ext cx="3937639" cy="2779179"/>
          </a:xfrm>
          <a:prstGeom prst="rect">
            <a:avLst/>
          </a:prstGeom>
          <a:noFill/>
          <a:ln>
            <a:noFill/>
          </a:ln>
        </p:spPr>
      </p:pic>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bwMode="auto">
          <a:xfrm>
            <a:off x="4170755" y="3358459"/>
            <a:ext cx="3863101" cy="2786196"/>
          </a:xfrm>
          <a:prstGeom prst="rect">
            <a:avLst/>
          </a:prstGeom>
          <a:noFill/>
          <a:ln>
            <a:noFill/>
          </a:ln>
        </p:spPr>
      </p:pic>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bwMode="auto">
          <a:xfrm>
            <a:off x="8033024" y="3358459"/>
            <a:ext cx="3896744" cy="2792325"/>
          </a:xfrm>
          <a:prstGeom prst="rect">
            <a:avLst/>
          </a:prstGeom>
          <a:noFill/>
          <a:ln>
            <a:noFill/>
          </a:ln>
        </p:spPr>
      </p:pic>
      <p:sp>
        <p:nvSpPr>
          <p:cNvPr id="17" name="TextBox 16"/>
          <p:cNvSpPr txBox="1"/>
          <p:nvPr/>
        </p:nvSpPr>
        <p:spPr>
          <a:xfrm>
            <a:off x="428462" y="298210"/>
            <a:ext cx="10983250" cy="523220"/>
          </a:xfrm>
          <a:prstGeom prst="rect">
            <a:avLst/>
          </a:prstGeom>
          <a:noFill/>
        </p:spPr>
        <p:txBody>
          <a:bodyPr wrap="square" rtlCol="0">
            <a:spAutoFit/>
          </a:bodyPr>
          <a:lstStyle/>
          <a:p>
            <a:r>
              <a:rPr lang="en-NZ" sz="2800" dirty="0" smtClean="0"/>
              <a:t>Results for Objective 2 – Primary corridor origin-destination pattern effects</a:t>
            </a:r>
          </a:p>
        </p:txBody>
      </p:sp>
    </p:spTree>
    <p:extLst>
      <p:ext uri="{BB962C8B-B14F-4D97-AF65-F5344CB8AC3E}">
        <p14:creationId xmlns:p14="http://schemas.microsoft.com/office/powerpoint/2010/main" val="372636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6203" y="587109"/>
            <a:ext cx="7187184" cy="523220"/>
          </a:xfrm>
          <a:prstGeom prst="rect">
            <a:avLst/>
          </a:prstGeom>
          <a:noFill/>
        </p:spPr>
        <p:txBody>
          <a:bodyPr wrap="square" rtlCol="0">
            <a:spAutoFit/>
          </a:bodyPr>
          <a:lstStyle/>
          <a:p>
            <a:r>
              <a:rPr lang="en-NZ" sz="2800" dirty="0" smtClean="0"/>
              <a:t>Outline</a:t>
            </a:r>
            <a:endParaRPr lang="en-NZ" sz="2800" dirty="0"/>
          </a:p>
        </p:txBody>
      </p:sp>
      <p:sp>
        <p:nvSpPr>
          <p:cNvPr id="8" name="TextBox 7"/>
          <p:cNvSpPr txBox="1"/>
          <p:nvPr/>
        </p:nvSpPr>
        <p:spPr>
          <a:xfrm>
            <a:off x="-118890" y="1559548"/>
            <a:ext cx="12618719" cy="3580467"/>
          </a:xfrm>
          <a:prstGeom prst="rect">
            <a:avLst/>
          </a:prstGeom>
          <a:solidFill>
            <a:schemeClr val="bg1">
              <a:alpha val="30000"/>
            </a:schemeClr>
          </a:solidFill>
        </p:spPr>
        <p:txBody>
          <a:bodyPr wrap="square" rtlCol="0">
            <a:spAutoFit/>
          </a:bodyPr>
          <a:lstStyle/>
          <a:p>
            <a:pPr marL="3543300" lvl="7" indent="-342900">
              <a:lnSpc>
                <a:spcPts val="1600"/>
              </a:lnSpc>
              <a:buFont typeface="Arial" panose="020B0604020202020204" pitchFamily="34" charset="0"/>
              <a:buChar char="•"/>
            </a:pPr>
            <a:r>
              <a:rPr lang="en-NZ" sz="2000" dirty="0" smtClean="0"/>
              <a:t>Introduction</a:t>
            </a:r>
          </a:p>
          <a:p>
            <a:pPr marL="342900" indent="-342900">
              <a:lnSpc>
                <a:spcPts val="1600"/>
              </a:lnSpc>
              <a:buFont typeface="Arial" panose="020B0604020202020204" pitchFamily="34" charset="0"/>
              <a:buChar char="•"/>
            </a:pPr>
            <a:endParaRPr lang="en-NZ" sz="2000" dirty="0" smtClean="0"/>
          </a:p>
          <a:p>
            <a:pPr marL="3543300" lvl="7" indent="-342900">
              <a:lnSpc>
                <a:spcPts val="1600"/>
              </a:lnSpc>
              <a:buFont typeface="Arial" panose="020B0604020202020204" pitchFamily="34" charset="0"/>
              <a:buChar char="•"/>
            </a:pPr>
            <a:r>
              <a:rPr lang="en-NZ" sz="2000" dirty="0"/>
              <a:t>R</a:t>
            </a:r>
            <a:r>
              <a:rPr lang="en-NZ" sz="2000" dirty="0" smtClean="0"/>
              <a:t>esearch question, hypotheses and objectives</a:t>
            </a:r>
          </a:p>
          <a:p>
            <a:pPr marL="342900" indent="-342900">
              <a:lnSpc>
                <a:spcPts val="1600"/>
              </a:lnSpc>
              <a:buFont typeface="Arial" panose="020B0604020202020204" pitchFamily="34" charset="0"/>
              <a:buChar char="•"/>
            </a:pPr>
            <a:endParaRPr lang="en-NZ" sz="2000" dirty="0" smtClean="0"/>
          </a:p>
          <a:p>
            <a:pPr marL="3543300" lvl="7" indent="-342900">
              <a:lnSpc>
                <a:spcPts val="1600"/>
              </a:lnSpc>
              <a:buFont typeface="Arial" panose="020B0604020202020204" pitchFamily="34" charset="0"/>
              <a:buChar char="•"/>
            </a:pPr>
            <a:r>
              <a:rPr lang="en-NZ" sz="2000" dirty="0" smtClean="0"/>
              <a:t>Study area</a:t>
            </a:r>
          </a:p>
          <a:p>
            <a:pPr marL="342900" indent="-342900">
              <a:lnSpc>
                <a:spcPts val="1600"/>
              </a:lnSpc>
              <a:buFont typeface="Arial" panose="020B0604020202020204" pitchFamily="34" charset="0"/>
              <a:buChar char="•"/>
            </a:pPr>
            <a:endParaRPr lang="en-NZ" sz="2000" dirty="0" smtClean="0"/>
          </a:p>
          <a:p>
            <a:pPr marL="3543300" lvl="7" indent="-342900">
              <a:lnSpc>
                <a:spcPts val="1600"/>
              </a:lnSpc>
              <a:buFont typeface="Arial" panose="020B0604020202020204" pitchFamily="34" charset="0"/>
              <a:buChar char="•"/>
            </a:pPr>
            <a:r>
              <a:rPr lang="en-NZ" sz="2000" dirty="0" smtClean="0"/>
              <a:t>Data</a:t>
            </a:r>
          </a:p>
          <a:p>
            <a:pPr marL="342900" indent="-342900">
              <a:lnSpc>
                <a:spcPts val="1600"/>
              </a:lnSpc>
              <a:buFont typeface="Arial" panose="020B0604020202020204" pitchFamily="34" charset="0"/>
              <a:buChar char="•"/>
            </a:pPr>
            <a:endParaRPr lang="en-NZ" sz="2000" dirty="0" smtClean="0"/>
          </a:p>
          <a:p>
            <a:pPr marL="3543300" lvl="7" indent="-342900">
              <a:lnSpc>
                <a:spcPts val="1600"/>
              </a:lnSpc>
              <a:buFont typeface="Arial" panose="020B0604020202020204" pitchFamily="34" charset="0"/>
              <a:buChar char="•"/>
            </a:pPr>
            <a:r>
              <a:rPr lang="en-NZ" sz="2000" dirty="0" smtClean="0"/>
              <a:t>Methods</a:t>
            </a:r>
          </a:p>
          <a:p>
            <a:pPr marL="342900" indent="-342900">
              <a:lnSpc>
                <a:spcPts val="1600"/>
              </a:lnSpc>
              <a:buFont typeface="Arial" panose="020B0604020202020204" pitchFamily="34" charset="0"/>
              <a:buChar char="•"/>
            </a:pPr>
            <a:endParaRPr lang="en-NZ" sz="2000" dirty="0" smtClean="0"/>
          </a:p>
          <a:p>
            <a:pPr marL="3543300" lvl="7" indent="-342900">
              <a:lnSpc>
                <a:spcPts val="1600"/>
              </a:lnSpc>
              <a:buFont typeface="Arial" panose="020B0604020202020204" pitchFamily="34" charset="0"/>
              <a:buChar char="•"/>
            </a:pPr>
            <a:r>
              <a:rPr lang="en-NZ" sz="2000" dirty="0" smtClean="0"/>
              <a:t>Results</a:t>
            </a:r>
          </a:p>
          <a:p>
            <a:pPr marL="342900" indent="-342900">
              <a:lnSpc>
                <a:spcPts val="1600"/>
              </a:lnSpc>
              <a:buFont typeface="Arial" panose="020B0604020202020204" pitchFamily="34" charset="0"/>
              <a:buChar char="•"/>
            </a:pPr>
            <a:endParaRPr lang="en-NZ" sz="2000" dirty="0" smtClean="0"/>
          </a:p>
          <a:p>
            <a:pPr marL="3543300" lvl="7" indent="-342900">
              <a:lnSpc>
                <a:spcPts val="1600"/>
              </a:lnSpc>
              <a:buFont typeface="Arial" panose="020B0604020202020204" pitchFamily="34" charset="0"/>
              <a:buChar char="•"/>
            </a:pPr>
            <a:r>
              <a:rPr lang="en-NZ" sz="2000" dirty="0" smtClean="0"/>
              <a:t>Conclusion</a:t>
            </a:r>
          </a:p>
          <a:p>
            <a:pPr marL="2628900" lvl="5" indent="-342900">
              <a:lnSpc>
                <a:spcPts val="1600"/>
              </a:lnSpc>
              <a:buFont typeface="Arial" panose="020B0604020202020204" pitchFamily="34" charset="0"/>
              <a:buChar char="•"/>
            </a:pPr>
            <a:endParaRPr lang="en-NZ" sz="2000" dirty="0" smtClean="0"/>
          </a:p>
          <a:p>
            <a:pPr marL="3543300" lvl="7" indent="-342900">
              <a:lnSpc>
                <a:spcPts val="1600"/>
              </a:lnSpc>
              <a:buFont typeface="Arial" panose="020B0604020202020204" pitchFamily="34" charset="0"/>
              <a:buChar char="•"/>
            </a:pPr>
            <a:r>
              <a:rPr lang="en-NZ" sz="2000" dirty="0" smtClean="0"/>
              <a:t>Future research</a:t>
            </a:r>
            <a:endParaRPr lang="en-NZ" sz="2000" dirty="0"/>
          </a:p>
          <a:p>
            <a:pPr lvl="7">
              <a:lnSpc>
                <a:spcPts val="1600"/>
              </a:lnSpc>
            </a:pPr>
            <a:endParaRPr lang="en-NZ" sz="2000" dirty="0" smtClean="0"/>
          </a:p>
          <a:p>
            <a:pPr>
              <a:lnSpc>
                <a:spcPts val="1600"/>
              </a:lnSpc>
            </a:pPr>
            <a:endParaRPr lang="en-NZ" sz="1600" dirty="0" smtClean="0"/>
          </a:p>
        </p:txBody>
      </p:sp>
      <p:pic>
        <p:nvPicPr>
          <p:cNvPr id="28" name="Picture 27"/>
          <p:cNvPicPr>
            <a:picLocks noChangeAspect="1"/>
          </p:cNvPicPr>
          <p:nvPr/>
        </p:nvPicPr>
        <p:blipFill>
          <a:blip r:embed="rId3"/>
          <a:stretch>
            <a:fillRect/>
          </a:stretch>
        </p:blipFill>
        <p:spPr>
          <a:xfrm>
            <a:off x="0" y="5363737"/>
            <a:ext cx="12206264" cy="1494263"/>
          </a:xfrm>
          <a:prstGeom prst="rect">
            <a:avLst/>
          </a:prstGeom>
        </p:spPr>
      </p:pic>
    </p:spTree>
    <p:extLst>
      <p:ext uri="{BB962C8B-B14F-4D97-AF65-F5344CB8AC3E}">
        <p14:creationId xmlns:p14="http://schemas.microsoft.com/office/powerpoint/2010/main" val="380249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718" y="2395728"/>
            <a:ext cx="5978434" cy="3466655"/>
          </a:xfrm>
          <a:prstGeom prst="rect">
            <a:avLst/>
          </a:prstGeom>
          <a:noFill/>
          <a:ln>
            <a:noFill/>
          </a:ln>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016" y="2395728"/>
            <a:ext cx="5707217" cy="3484943"/>
          </a:xfrm>
          <a:prstGeom prst="rect">
            <a:avLst/>
          </a:prstGeom>
          <a:noFill/>
          <a:ln>
            <a:noFill/>
          </a:ln>
        </p:spPr>
      </p:pic>
      <p:sp>
        <p:nvSpPr>
          <p:cNvPr id="14" name="TextBox 13"/>
          <p:cNvSpPr txBox="1"/>
          <p:nvPr/>
        </p:nvSpPr>
        <p:spPr>
          <a:xfrm>
            <a:off x="568670" y="348659"/>
            <a:ext cx="10983250" cy="523220"/>
          </a:xfrm>
          <a:prstGeom prst="rect">
            <a:avLst/>
          </a:prstGeom>
          <a:noFill/>
        </p:spPr>
        <p:txBody>
          <a:bodyPr wrap="square" rtlCol="0">
            <a:spAutoFit/>
          </a:bodyPr>
          <a:lstStyle/>
          <a:p>
            <a:r>
              <a:rPr lang="en-NZ" sz="2800" dirty="0" smtClean="0"/>
              <a:t>Results for objective 2 – Secondary paths threshold tests</a:t>
            </a:r>
          </a:p>
        </p:txBody>
      </p:sp>
      <p:sp>
        <p:nvSpPr>
          <p:cNvPr id="15" name="TextBox 14"/>
          <p:cNvSpPr txBox="1"/>
          <p:nvPr/>
        </p:nvSpPr>
        <p:spPr>
          <a:xfrm>
            <a:off x="568670" y="1148594"/>
            <a:ext cx="10270018" cy="646331"/>
          </a:xfrm>
          <a:prstGeom prst="rect">
            <a:avLst/>
          </a:prstGeom>
          <a:noFill/>
        </p:spPr>
        <p:txBody>
          <a:bodyPr wrap="square" rtlCol="0">
            <a:spAutoFit/>
          </a:bodyPr>
          <a:lstStyle/>
          <a:p>
            <a:r>
              <a:rPr lang="en-NZ" dirty="0" smtClean="0"/>
              <a:t>Testing of different flow accumulation thresholds was required to determine a suitable value.</a:t>
            </a:r>
          </a:p>
          <a:p>
            <a:r>
              <a:rPr lang="en-NZ" dirty="0" smtClean="0"/>
              <a:t>Values of 100, 200, 300 and 400 were tested. 200 upstream cells was selected.</a:t>
            </a:r>
            <a:endParaRPr lang="en-NZ" dirty="0"/>
          </a:p>
        </p:txBody>
      </p:sp>
      <p:sp>
        <p:nvSpPr>
          <p:cNvPr id="16" name="TextBox 15"/>
          <p:cNvSpPr txBox="1"/>
          <p:nvPr/>
        </p:nvSpPr>
        <p:spPr>
          <a:xfrm>
            <a:off x="1229760" y="2048780"/>
            <a:ext cx="4551970" cy="369332"/>
          </a:xfrm>
          <a:prstGeom prst="rect">
            <a:avLst/>
          </a:prstGeom>
          <a:noFill/>
        </p:spPr>
        <p:txBody>
          <a:bodyPr wrap="square" rtlCol="0">
            <a:spAutoFit/>
          </a:bodyPr>
          <a:lstStyle/>
          <a:p>
            <a:r>
              <a:rPr lang="en-NZ" dirty="0" smtClean="0"/>
              <a:t>200 cell threshold network</a:t>
            </a:r>
            <a:endParaRPr lang="en-NZ" dirty="0"/>
          </a:p>
        </p:txBody>
      </p:sp>
      <p:sp>
        <p:nvSpPr>
          <p:cNvPr id="17" name="TextBox 16"/>
          <p:cNvSpPr txBox="1"/>
          <p:nvPr/>
        </p:nvSpPr>
        <p:spPr>
          <a:xfrm>
            <a:off x="7842559" y="2048780"/>
            <a:ext cx="4551970" cy="369332"/>
          </a:xfrm>
          <a:prstGeom prst="rect">
            <a:avLst/>
          </a:prstGeom>
          <a:noFill/>
        </p:spPr>
        <p:txBody>
          <a:bodyPr wrap="square" rtlCol="0">
            <a:spAutoFit/>
          </a:bodyPr>
          <a:lstStyle/>
          <a:p>
            <a:r>
              <a:rPr lang="en-NZ" dirty="0"/>
              <a:t>4</a:t>
            </a:r>
            <a:r>
              <a:rPr lang="en-NZ" dirty="0" smtClean="0"/>
              <a:t>00 cell threshold network</a:t>
            </a:r>
            <a:endParaRPr lang="en-NZ" dirty="0"/>
          </a:p>
        </p:txBody>
      </p:sp>
    </p:spTree>
    <p:extLst>
      <p:ext uri="{BB962C8B-B14F-4D97-AF65-F5344CB8AC3E}">
        <p14:creationId xmlns:p14="http://schemas.microsoft.com/office/powerpoint/2010/main" val="136955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28462" y="298210"/>
            <a:ext cx="11431442" cy="523220"/>
          </a:xfrm>
          <a:prstGeom prst="rect">
            <a:avLst/>
          </a:prstGeom>
          <a:noFill/>
        </p:spPr>
        <p:txBody>
          <a:bodyPr wrap="square" rtlCol="0">
            <a:spAutoFit/>
          </a:bodyPr>
          <a:lstStyle/>
          <a:p>
            <a:r>
              <a:rPr lang="en-NZ" sz="2800" dirty="0" smtClean="0"/>
              <a:t>Results for </a:t>
            </a:r>
            <a:r>
              <a:rPr lang="en-NZ" sz="2800" dirty="0"/>
              <a:t>O</a:t>
            </a:r>
            <a:r>
              <a:rPr lang="en-NZ" sz="2800" dirty="0" smtClean="0"/>
              <a:t>bjective 3 – Statistical significance (Equal cost distance intervals)</a:t>
            </a:r>
          </a:p>
        </p:txBody>
      </p:sp>
      <p:sp>
        <p:nvSpPr>
          <p:cNvPr id="10" name="TextBox 9"/>
          <p:cNvSpPr txBox="1"/>
          <p:nvPr/>
        </p:nvSpPr>
        <p:spPr>
          <a:xfrm>
            <a:off x="428462" y="843586"/>
            <a:ext cx="10270018" cy="369332"/>
          </a:xfrm>
          <a:prstGeom prst="rect">
            <a:avLst/>
          </a:prstGeom>
          <a:noFill/>
        </p:spPr>
        <p:txBody>
          <a:bodyPr wrap="square" rtlCol="0">
            <a:spAutoFit/>
          </a:bodyPr>
          <a:lstStyle/>
          <a:p>
            <a:r>
              <a:rPr lang="en-NZ" dirty="0"/>
              <a:t>Path distance originating from primary paths by </a:t>
            </a:r>
            <a:r>
              <a:rPr lang="en-NZ" dirty="0" smtClean="0"/>
              <a:t>7 equal </a:t>
            </a:r>
            <a:r>
              <a:rPr lang="en-NZ" dirty="0"/>
              <a:t>travel time intervals.</a:t>
            </a: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569580" y="1409317"/>
            <a:ext cx="10879450" cy="5240645"/>
          </a:xfrm>
          <a:prstGeom prst="rect">
            <a:avLst/>
          </a:prstGeom>
          <a:noFill/>
          <a:ln>
            <a:noFill/>
          </a:ln>
        </p:spPr>
      </p:pic>
    </p:spTree>
    <p:extLst>
      <p:ext uri="{BB962C8B-B14F-4D97-AF65-F5344CB8AC3E}">
        <p14:creationId xmlns:p14="http://schemas.microsoft.com/office/powerpoint/2010/main" val="416849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508620" y="1343201"/>
            <a:ext cx="10879450" cy="5143795"/>
          </a:xfrm>
          <a:prstGeom prst="rect">
            <a:avLst/>
          </a:prstGeom>
          <a:noFill/>
          <a:ln>
            <a:noFill/>
          </a:ln>
        </p:spPr>
      </p:pic>
      <p:sp>
        <p:nvSpPr>
          <p:cNvPr id="14" name="TextBox 13"/>
          <p:cNvSpPr txBox="1"/>
          <p:nvPr/>
        </p:nvSpPr>
        <p:spPr>
          <a:xfrm>
            <a:off x="428462" y="298210"/>
            <a:ext cx="11458738" cy="954107"/>
          </a:xfrm>
          <a:prstGeom prst="rect">
            <a:avLst/>
          </a:prstGeom>
          <a:noFill/>
        </p:spPr>
        <p:txBody>
          <a:bodyPr wrap="square" rtlCol="0">
            <a:spAutoFit/>
          </a:bodyPr>
          <a:lstStyle/>
          <a:p>
            <a:r>
              <a:rPr lang="en-NZ" sz="2800" dirty="0"/>
              <a:t>Results for </a:t>
            </a:r>
            <a:r>
              <a:rPr lang="en-NZ" sz="2800" dirty="0" smtClean="0"/>
              <a:t>Objective </a:t>
            </a:r>
            <a:r>
              <a:rPr lang="en-NZ" sz="2800" dirty="0"/>
              <a:t>3 – Statistical </a:t>
            </a:r>
            <a:r>
              <a:rPr lang="en-NZ" sz="2800" dirty="0" smtClean="0"/>
              <a:t>significance </a:t>
            </a:r>
            <a:r>
              <a:rPr lang="en-NZ" sz="2800" dirty="0"/>
              <a:t>(Equal cost distance intervals)</a:t>
            </a:r>
          </a:p>
          <a:p>
            <a:endParaRPr lang="en-NZ" sz="2800" dirty="0">
              <a:solidFill>
                <a:schemeClr val="accent6"/>
              </a:solidFill>
            </a:endParaRPr>
          </a:p>
        </p:txBody>
      </p:sp>
      <p:sp>
        <p:nvSpPr>
          <p:cNvPr id="10" name="TextBox 9"/>
          <p:cNvSpPr txBox="1"/>
          <p:nvPr/>
        </p:nvSpPr>
        <p:spPr>
          <a:xfrm>
            <a:off x="428462" y="1020036"/>
            <a:ext cx="10270018" cy="646331"/>
          </a:xfrm>
          <a:prstGeom prst="rect">
            <a:avLst/>
          </a:prstGeom>
          <a:noFill/>
        </p:spPr>
        <p:txBody>
          <a:bodyPr wrap="square" rtlCol="0">
            <a:spAutoFit/>
          </a:bodyPr>
          <a:lstStyle/>
          <a:p>
            <a:r>
              <a:rPr lang="en-NZ" dirty="0"/>
              <a:t>Path distance originating from combined </a:t>
            </a:r>
            <a:r>
              <a:rPr lang="en-NZ" dirty="0" smtClean="0"/>
              <a:t>Primary and Secondary paths </a:t>
            </a:r>
            <a:r>
              <a:rPr lang="en-NZ" dirty="0"/>
              <a:t>by </a:t>
            </a:r>
            <a:r>
              <a:rPr lang="en-NZ" dirty="0" smtClean="0"/>
              <a:t>7 equal </a:t>
            </a:r>
            <a:r>
              <a:rPr lang="en-NZ" dirty="0"/>
              <a:t>travel time intervals.</a:t>
            </a:r>
          </a:p>
          <a:p>
            <a:endParaRPr lang="en-NZ" dirty="0"/>
          </a:p>
        </p:txBody>
      </p:sp>
    </p:spTree>
    <p:extLst>
      <p:ext uri="{BB962C8B-B14F-4D97-AF65-F5344CB8AC3E}">
        <p14:creationId xmlns:p14="http://schemas.microsoft.com/office/powerpoint/2010/main" val="194297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554736" y="1347216"/>
            <a:ext cx="10833334" cy="5218176"/>
          </a:xfrm>
          <a:prstGeom prst="rect">
            <a:avLst/>
          </a:prstGeom>
          <a:noFill/>
          <a:ln>
            <a:noFill/>
          </a:ln>
        </p:spPr>
      </p:pic>
      <p:sp>
        <p:nvSpPr>
          <p:cNvPr id="14" name="TextBox 13"/>
          <p:cNvSpPr txBox="1"/>
          <p:nvPr/>
        </p:nvSpPr>
        <p:spPr>
          <a:xfrm>
            <a:off x="428462" y="298210"/>
            <a:ext cx="10983250" cy="523220"/>
          </a:xfrm>
          <a:prstGeom prst="rect">
            <a:avLst/>
          </a:prstGeom>
          <a:noFill/>
        </p:spPr>
        <p:txBody>
          <a:bodyPr wrap="square" rtlCol="0">
            <a:spAutoFit/>
          </a:bodyPr>
          <a:lstStyle/>
          <a:p>
            <a:r>
              <a:rPr lang="en-NZ" sz="2800" dirty="0"/>
              <a:t>Results for </a:t>
            </a:r>
            <a:r>
              <a:rPr lang="en-NZ" sz="2800" dirty="0" smtClean="0"/>
              <a:t>Objective </a:t>
            </a:r>
            <a:r>
              <a:rPr lang="en-NZ" sz="2800" dirty="0"/>
              <a:t>3 – Statistical </a:t>
            </a:r>
            <a:r>
              <a:rPr lang="en-NZ" sz="2800" dirty="0" smtClean="0"/>
              <a:t>significance (Equal area intervals)</a:t>
            </a:r>
            <a:endParaRPr lang="en-NZ" sz="2800" dirty="0"/>
          </a:p>
        </p:txBody>
      </p:sp>
      <p:sp>
        <p:nvSpPr>
          <p:cNvPr id="10" name="TextBox 9"/>
          <p:cNvSpPr txBox="1"/>
          <p:nvPr/>
        </p:nvSpPr>
        <p:spPr>
          <a:xfrm>
            <a:off x="428462" y="1028252"/>
            <a:ext cx="10270018" cy="369332"/>
          </a:xfrm>
          <a:prstGeom prst="rect">
            <a:avLst/>
          </a:prstGeom>
          <a:noFill/>
        </p:spPr>
        <p:txBody>
          <a:bodyPr wrap="square" rtlCol="0">
            <a:spAutoFit/>
          </a:bodyPr>
          <a:lstStyle/>
          <a:p>
            <a:r>
              <a:rPr lang="en-NZ" dirty="0"/>
              <a:t>Path distance originating from primary paths by equal area intervals</a:t>
            </a:r>
          </a:p>
        </p:txBody>
      </p:sp>
    </p:spTree>
    <p:extLst>
      <p:ext uri="{BB962C8B-B14F-4D97-AF65-F5344CB8AC3E}">
        <p14:creationId xmlns:p14="http://schemas.microsoft.com/office/powerpoint/2010/main" val="16923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554736" y="1341120"/>
            <a:ext cx="10833334" cy="5309616"/>
          </a:xfrm>
          <a:prstGeom prst="rect">
            <a:avLst/>
          </a:prstGeom>
          <a:noFill/>
          <a:ln>
            <a:noFill/>
          </a:ln>
        </p:spPr>
      </p:pic>
      <p:sp>
        <p:nvSpPr>
          <p:cNvPr id="14" name="TextBox 13"/>
          <p:cNvSpPr txBox="1"/>
          <p:nvPr/>
        </p:nvSpPr>
        <p:spPr>
          <a:xfrm>
            <a:off x="428462" y="298210"/>
            <a:ext cx="10983250" cy="954107"/>
          </a:xfrm>
          <a:prstGeom prst="rect">
            <a:avLst/>
          </a:prstGeom>
          <a:noFill/>
        </p:spPr>
        <p:txBody>
          <a:bodyPr wrap="square" rtlCol="0">
            <a:spAutoFit/>
          </a:bodyPr>
          <a:lstStyle/>
          <a:p>
            <a:r>
              <a:rPr lang="en-NZ" sz="2800" dirty="0"/>
              <a:t>Results for </a:t>
            </a:r>
            <a:r>
              <a:rPr lang="en-NZ" sz="2800" dirty="0" smtClean="0"/>
              <a:t>Objective </a:t>
            </a:r>
            <a:r>
              <a:rPr lang="en-NZ" sz="2800" dirty="0"/>
              <a:t>3 – Statistical </a:t>
            </a:r>
            <a:r>
              <a:rPr lang="en-NZ" sz="2800" dirty="0" smtClean="0"/>
              <a:t>significance </a:t>
            </a:r>
            <a:r>
              <a:rPr lang="en-NZ" sz="2800" dirty="0"/>
              <a:t>(Equal area intervals)</a:t>
            </a:r>
          </a:p>
          <a:p>
            <a:endParaRPr lang="en-NZ" sz="2800" dirty="0">
              <a:solidFill>
                <a:schemeClr val="accent6"/>
              </a:solidFill>
            </a:endParaRPr>
          </a:p>
        </p:txBody>
      </p:sp>
      <p:sp>
        <p:nvSpPr>
          <p:cNvPr id="10" name="TextBox 9"/>
          <p:cNvSpPr txBox="1"/>
          <p:nvPr/>
        </p:nvSpPr>
        <p:spPr>
          <a:xfrm>
            <a:off x="428462" y="1028252"/>
            <a:ext cx="10270018" cy="369332"/>
          </a:xfrm>
          <a:prstGeom prst="rect">
            <a:avLst/>
          </a:prstGeom>
          <a:noFill/>
        </p:spPr>
        <p:txBody>
          <a:bodyPr wrap="square" rtlCol="0">
            <a:spAutoFit/>
          </a:bodyPr>
          <a:lstStyle/>
          <a:p>
            <a:r>
              <a:rPr lang="en-NZ" dirty="0"/>
              <a:t>Path distance originating from combined paths by equal area intervals</a:t>
            </a:r>
          </a:p>
        </p:txBody>
      </p:sp>
    </p:spTree>
    <p:extLst>
      <p:ext uri="{BB962C8B-B14F-4D97-AF65-F5344CB8AC3E}">
        <p14:creationId xmlns:p14="http://schemas.microsoft.com/office/powerpoint/2010/main" val="112253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28462" y="298210"/>
            <a:ext cx="11111266" cy="954107"/>
          </a:xfrm>
          <a:prstGeom prst="rect">
            <a:avLst/>
          </a:prstGeom>
          <a:noFill/>
        </p:spPr>
        <p:txBody>
          <a:bodyPr wrap="square" rtlCol="0">
            <a:spAutoFit/>
          </a:bodyPr>
          <a:lstStyle/>
          <a:p>
            <a:r>
              <a:rPr lang="en-NZ" sz="2800" dirty="0" smtClean="0"/>
              <a:t>Results for objective 2 – Chi Squared test results </a:t>
            </a:r>
          </a:p>
          <a:p>
            <a:r>
              <a:rPr lang="en-NZ" sz="2800" dirty="0" smtClean="0"/>
              <a:t>(equal travel cost intervals from primary paths)</a:t>
            </a:r>
          </a:p>
        </p:txBody>
      </p:sp>
      <p:graphicFrame>
        <p:nvGraphicFramePr>
          <p:cNvPr id="2" name="Table 1"/>
          <p:cNvGraphicFramePr>
            <a:graphicFrameLocks noGrp="1"/>
          </p:cNvGraphicFramePr>
          <p:nvPr>
            <p:extLst>
              <p:ext uri="{D42A27DB-BD31-4B8C-83A1-F6EECF244321}">
                <p14:modId xmlns:p14="http://schemas.microsoft.com/office/powerpoint/2010/main" val="1675891722"/>
              </p:ext>
            </p:extLst>
          </p:nvPr>
        </p:nvGraphicFramePr>
        <p:xfrm>
          <a:off x="519902" y="1591659"/>
          <a:ext cx="5814442" cy="3798639"/>
        </p:xfrm>
        <a:graphic>
          <a:graphicData uri="http://schemas.openxmlformats.org/drawingml/2006/table">
            <a:tbl>
              <a:tblPr firstRow="1" firstCol="1" bandRow="1">
                <a:tableStyleId>{5C22544A-7EE6-4342-B048-85BDC9FD1C3A}</a:tableStyleId>
              </a:tblPr>
              <a:tblGrid>
                <a:gridCol w="1369993"/>
                <a:gridCol w="652737"/>
                <a:gridCol w="505968"/>
                <a:gridCol w="518160"/>
                <a:gridCol w="524256"/>
                <a:gridCol w="505968"/>
                <a:gridCol w="536448"/>
                <a:gridCol w="560832"/>
                <a:gridCol w="640080"/>
              </a:tblGrid>
              <a:tr h="238660">
                <a:tc>
                  <a:txBody>
                    <a:bodyPr/>
                    <a:lstStyle/>
                    <a:p>
                      <a:pPr>
                        <a:lnSpc>
                          <a:spcPct val="107000"/>
                        </a:lnSpc>
                        <a:spcAft>
                          <a:spcPts val="0"/>
                        </a:spcAft>
                      </a:pPr>
                      <a:r>
                        <a:rPr lang="en-NZ" sz="1000" dirty="0">
                          <a:effectLst/>
                        </a:rPr>
                        <a:t>Travel time (mins)</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0 -4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4-8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8-12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12-16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16-20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20-24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24+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Total</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38660">
                <a:tc>
                  <a:txBody>
                    <a:bodyPr/>
                    <a:lstStyle/>
                    <a:p>
                      <a:pPr>
                        <a:lnSpc>
                          <a:spcPct val="107000"/>
                        </a:lnSpc>
                        <a:spcAft>
                          <a:spcPts val="0"/>
                        </a:spcAft>
                      </a:pPr>
                      <a:r>
                        <a:rPr lang="en-NZ" sz="1000">
                          <a:effectLst/>
                        </a:rPr>
                        <a:t>Observed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74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56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60935">
                <a:tc>
                  <a:txBody>
                    <a:bodyPr/>
                    <a:lstStyle/>
                    <a:p>
                      <a:pPr>
                        <a:lnSpc>
                          <a:spcPct val="107000"/>
                        </a:lnSpc>
                        <a:spcAft>
                          <a:spcPts val="0"/>
                        </a:spcAft>
                      </a:pPr>
                      <a:r>
                        <a:rPr lang="en-NZ" sz="1000">
                          <a:effectLst/>
                        </a:rPr>
                        <a:t>Expected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89.79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38.37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20.40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11.13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6.14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3.65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11.52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38660">
                <a:tc>
                  <a:txBody>
                    <a:bodyPr/>
                    <a:lstStyle/>
                    <a:p>
                      <a:pPr>
                        <a:lnSpc>
                          <a:spcPct val="107000"/>
                        </a:lnSpc>
                        <a:spcAft>
                          <a:spcPts val="0"/>
                        </a:spcAft>
                      </a:pPr>
                      <a:r>
                        <a:rPr lang="en-NZ" sz="1000">
                          <a:effectLst/>
                        </a:rPr>
                        <a:t>Area (Km2)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2103.63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898.92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477.99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260.71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143.73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85.49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269.89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4240.37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38660">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318611">
                <a:tc>
                  <a:txBody>
                    <a:bodyPr/>
                    <a:lstStyle/>
                    <a:p>
                      <a:pPr>
                        <a:lnSpc>
                          <a:spcPct val="107000"/>
                        </a:lnSpc>
                        <a:spcAft>
                          <a:spcPts val="0"/>
                        </a:spcAft>
                      </a:pPr>
                      <a:r>
                        <a:rPr lang="en-NZ" sz="1000">
                          <a:effectLst/>
                        </a:rPr>
                        <a:t>χ2 = </a:t>
                      </a:r>
                    </a:p>
                    <a:p>
                      <a:pPr>
                        <a:lnSpc>
                          <a:spcPct val="107000"/>
                        </a:lnSpc>
                        <a:spcAft>
                          <a:spcPts val="0"/>
                        </a:spcAft>
                      </a:pPr>
                      <a:r>
                        <a:rPr lang="en-NZ" sz="1000">
                          <a:effectLst/>
                        </a:rPr>
                        <a:t>Σ(O-E)^2/E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2.78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8.10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11.92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2.36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2.79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4.91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32.98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38660">
                <a:tc>
                  <a:txBody>
                    <a:bodyPr/>
                    <a:lstStyle/>
                    <a:p>
                      <a:pPr>
                        <a:lnSpc>
                          <a:spcPct val="107000"/>
                        </a:lnSpc>
                        <a:spcAft>
                          <a:spcPts val="0"/>
                        </a:spcAft>
                      </a:pPr>
                      <a:r>
                        <a:rPr lang="en-NZ" sz="1000">
                          <a:effectLst/>
                        </a:rPr>
                        <a:t>% Area</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0.50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1.00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38660">
                <a:tc>
                  <a:txBody>
                    <a:bodyPr/>
                    <a:lstStyle/>
                    <a:p>
                      <a:pPr>
                        <a:lnSpc>
                          <a:spcPct val="107000"/>
                        </a:lnSpc>
                        <a:spcAft>
                          <a:spcPts val="0"/>
                        </a:spcAft>
                      </a:pPr>
                      <a:r>
                        <a:rPr lang="en-NZ" sz="1000">
                          <a:effectLst/>
                        </a:rPr>
                        <a:t>% Observed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0.41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0.31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1.00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38660">
                <a:tc>
                  <a:txBody>
                    <a:bodyPr/>
                    <a:lstStyle/>
                    <a:p>
                      <a:pPr>
                        <a:lnSpc>
                          <a:spcPct val="107000"/>
                        </a:lnSpc>
                        <a:spcAft>
                          <a:spcPts val="0"/>
                        </a:spcAft>
                      </a:pPr>
                      <a:r>
                        <a:rPr lang="en-NZ" sz="1000">
                          <a:effectLst/>
                        </a:rPr>
                        <a:t>α</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38660">
                <a:tc>
                  <a:txBody>
                    <a:bodyPr/>
                    <a:lstStyle/>
                    <a:p>
                      <a:pPr>
                        <a:lnSpc>
                          <a:spcPct val="107000"/>
                        </a:lnSpc>
                        <a:spcAft>
                          <a:spcPts val="0"/>
                        </a:spcAft>
                      </a:pPr>
                      <a:r>
                        <a:rPr lang="en-NZ" sz="1000">
                          <a:effectLst/>
                        </a:rPr>
                        <a:t>df</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6.00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38660">
                <a:tc>
                  <a:txBody>
                    <a:bodyPr/>
                    <a:lstStyle/>
                    <a:p>
                      <a:pPr>
                        <a:lnSpc>
                          <a:spcPct val="107000"/>
                        </a:lnSpc>
                        <a:spcAft>
                          <a:spcPts val="0"/>
                        </a:spcAft>
                      </a:pPr>
                      <a:r>
                        <a:rPr lang="en-NZ" sz="1000">
                          <a:effectLst/>
                        </a:rPr>
                        <a:t>χ2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32.98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347648">
                <a:tc>
                  <a:txBody>
                    <a:bodyPr/>
                    <a:lstStyle/>
                    <a:p>
                      <a:pPr>
                        <a:lnSpc>
                          <a:spcPct val="107000"/>
                        </a:lnSpc>
                        <a:spcAft>
                          <a:spcPts val="0"/>
                        </a:spcAft>
                      </a:pPr>
                      <a:r>
                        <a:rPr lang="en-NZ" sz="1000">
                          <a:effectLst/>
                        </a:rPr>
                        <a:t>χ2-crit  </a:t>
                      </a:r>
                    </a:p>
                    <a:p>
                      <a:pPr>
                        <a:lnSpc>
                          <a:spcPct val="107000"/>
                        </a:lnSpc>
                        <a:spcAft>
                          <a:spcPts val="0"/>
                        </a:spcAft>
                      </a:pPr>
                      <a:r>
                        <a:rPr lang="en-NZ" sz="1000">
                          <a:effectLst/>
                        </a:rPr>
                        <a:t>=CHINV(α,DF)</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16.81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38660">
                <a:tc>
                  <a:txBody>
                    <a:bodyPr/>
                    <a:lstStyle/>
                    <a:p>
                      <a:pPr>
                        <a:lnSpc>
                          <a:spcPct val="107000"/>
                        </a:lnSpc>
                        <a:spcAft>
                          <a:spcPts val="0"/>
                        </a:spcAft>
                      </a:pPr>
                      <a:r>
                        <a:rPr lang="en-NZ" sz="1000">
                          <a:effectLst/>
                        </a:rPr>
                        <a:t>p-value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0.000011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38660">
                <a:tc>
                  <a:txBody>
                    <a:bodyPr/>
                    <a:lstStyle/>
                    <a:p>
                      <a:pPr>
                        <a:lnSpc>
                          <a:spcPct val="107000"/>
                        </a:lnSpc>
                        <a:spcAft>
                          <a:spcPts val="0"/>
                        </a:spcAft>
                      </a:pPr>
                      <a:r>
                        <a:rPr lang="en-NZ" sz="1000">
                          <a:effectLst/>
                        </a:rPr>
                        <a:t>sig</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yes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38660">
                <a:tc>
                  <a:txBody>
                    <a:bodyPr/>
                    <a:lstStyle/>
                    <a:p>
                      <a:pPr>
                        <a:lnSpc>
                          <a:spcPct val="107000"/>
                        </a:lnSpc>
                        <a:spcAft>
                          <a:spcPts val="0"/>
                        </a:spcAft>
                      </a:pPr>
                      <a:r>
                        <a:rPr lang="en-NZ" sz="1000">
                          <a:effectLst/>
                        </a:rPr>
                        <a:t>Gain Statistic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0.31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0.43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-0.85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-2.07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dirty="0">
                          <a:effectLst/>
                        </a:rPr>
                        <a:t> </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graphicFrame>
        <p:nvGraphicFramePr>
          <p:cNvPr id="6" name="Chart 5"/>
          <p:cNvGraphicFramePr/>
          <p:nvPr>
            <p:extLst>
              <p:ext uri="{D42A27DB-BD31-4B8C-83A1-F6EECF244321}">
                <p14:modId xmlns:p14="http://schemas.microsoft.com/office/powerpoint/2010/main" val="1034628108"/>
              </p:ext>
            </p:extLst>
          </p:nvPr>
        </p:nvGraphicFramePr>
        <p:xfrm>
          <a:off x="6364224" y="1597406"/>
          <a:ext cx="5266944" cy="270002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79694" y="5610866"/>
            <a:ext cx="10270018" cy="369332"/>
          </a:xfrm>
          <a:prstGeom prst="rect">
            <a:avLst/>
          </a:prstGeom>
          <a:noFill/>
        </p:spPr>
        <p:txBody>
          <a:bodyPr wrap="square" rtlCol="0">
            <a:spAutoFit/>
          </a:bodyPr>
          <a:lstStyle/>
          <a:p>
            <a:r>
              <a:rPr lang="en-NZ" dirty="0"/>
              <a:t>Path distance originating from combined paths by equal area intervals</a:t>
            </a:r>
          </a:p>
        </p:txBody>
      </p:sp>
    </p:spTree>
    <p:extLst>
      <p:ext uri="{BB962C8B-B14F-4D97-AF65-F5344CB8AC3E}">
        <p14:creationId xmlns:p14="http://schemas.microsoft.com/office/powerpoint/2010/main" val="207019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10174" y="316498"/>
            <a:ext cx="11111266" cy="954107"/>
          </a:xfrm>
          <a:prstGeom prst="rect">
            <a:avLst/>
          </a:prstGeom>
          <a:noFill/>
        </p:spPr>
        <p:txBody>
          <a:bodyPr wrap="square" rtlCol="0">
            <a:spAutoFit/>
          </a:bodyPr>
          <a:lstStyle/>
          <a:p>
            <a:r>
              <a:rPr lang="en-NZ" sz="2800" dirty="0" smtClean="0"/>
              <a:t>Results for objective 2 – Chi Squared test results </a:t>
            </a:r>
          </a:p>
          <a:p>
            <a:r>
              <a:rPr lang="en-NZ" sz="2800" dirty="0" smtClean="0"/>
              <a:t>(equal travel cost intervals from primary and secondary paths)</a:t>
            </a:r>
          </a:p>
        </p:txBody>
      </p:sp>
      <p:graphicFrame>
        <p:nvGraphicFramePr>
          <p:cNvPr id="5" name="Chart 4"/>
          <p:cNvGraphicFramePr/>
          <p:nvPr>
            <p:extLst>
              <p:ext uri="{D42A27DB-BD31-4B8C-83A1-F6EECF244321}">
                <p14:modId xmlns:p14="http://schemas.microsoft.com/office/powerpoint/2010/main" val="190751490"/>
              </p:ext>
            </p:extLst>
          </p:nvPr>
        </p:nvGraphicFramePr>
        <p:xfrm>
          <a:off x="6427343" y="1620203"/>
          <a:ext cx="5094097" cy="27201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520898703"/>
              </p:ext>
            </p:extLst>
          </p:nvPr>
        </p:nvGraphicFramePr>
        <p:xfrm>
          <a:off x="513806" y="1643729"/>
          <a:ext cx="5807747" cy="2556411"/>
        </p:xfrm>
        <a:graphic>
          <a:graphicData uri="http://schemas.openxmlformats.org/drawingml/2006/table">
            <a:tbl>
              <a:tblPr firstRow="1" firstCol="1" bandRow="1">
                <a:tableStyleId>{5C22544A-7EE6-4342-B048-85BDC9FD1C3A}</a:tableStyleId>
              </a:tblPr>
              <a:tblGrid>
                <a:gridCol w="1318076"/>
                <a:gridCol w="626777"/>
                <a:gridCol w="662937"/>
                <a:gridCol w="606215"/>
                <a:gridCol w="502698"/>
                <a:gridCol w="504116"/>
                <a:gridCol w="502698"/>
                <a:gridCol w="502698"/>
                <a:gridCol w="581532"/>
              </a:tblGrid>
              <a:tr h="163262">
                <a:tc>
                  <a:txBody>
                    <a:bodyPr/>
                    <a:lstStyle/>
                    <a:p>
                      <a:pPr>
                        <a:lnSpc>
                          <a:spcPct val="107000"/>
                        </a:lnSpc>
                        <a:spcAft>
                          <a:spcPts val="0"/>
                        </a:spcAft>
                      </a:pPr>
                      <a:r>
                        <a:rPr lang="en-NZ" sz="1000" dirty="0">
                          <a:effectLst/>
                        </a:rPr>
                        <a:t>Travel time (mins)</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0 - 4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4-8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8-12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12-16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16-20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20-24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24+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Total</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Observed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91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Expected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116.21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dirty="0">
                          <a:effectLst/>
                        </a:rPr>
                        <a:t>46.36</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15.07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2.27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0.31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0.74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17955">
                <a:tc>
                  <a:txBody>
                    <a:bodyPr/>
                    <a:lstStyle/>
                    <a:p>
                      <a:pPr>
                        <a:lnSpc>
                          <a:spcPct val="107000"/>
                        </a:lnSpc>
                        <a:spcAft>
                          <a:spcPts val="0"/>
                        </a:spcAft>
                      </a:pPr>
                      <a:r>
                        <a:rPr lang="en-NZ" sz="1000">
                          <a:effectLst/>
                        </a:rPr>
                        <a:t>Area (Km2)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2722.42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1086.13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353.16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53.10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7.22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1.02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17.32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4240.37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χ2 = Σ(O-E)^2/E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5.47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4.62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3.18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3.30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1.55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18.25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 Area</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0.6420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0.2561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0.0833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0.0125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0.0017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0.0002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0.0041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 Observed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0.50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0.34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α</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df</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χ2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18.25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16050">
                <a:tc>
                  <a:txBody>
                    <a:bodyPr/>
                    <a:lstStyle/>
                    <a:p>
                      <a:pPr>
                        <a:lnSpc>
                          <a:spcPct val="107000"/>
                        </a:lnSpc>
                        <a:spcAft>
                          <a:spcPts val="0"/>
                        </a:spcAft>
                      </a:pPr>
                      <a:r>
                        <a:rPr lang="en-NZ" sz="1000">
                          <a:effectLst/>
                        </a:rPr>
                        <a:t>χ2-crit  =CHINV(α,DF)</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16.81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p-value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0.005627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sig</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yes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63262">
                <a:tc>
                  <a:txBody>
                    <a:bodyPr/>
                    <a:lstStyle/>
                    <a:p>
                      <a:pPr>
                        <a:lnSpc>
                          <a:spcPct val="107000"/>
                        </a:lnSpc>
                        <a:spcAft>
                          <a:spcPts val="0"/>
                        </a:spcAft>
                      </a:pPr>
                      <a:r>
                        <a:rPr lang="en-NZ" sz="1000">
                          <a:effectLst/>
                        </a:rPr>
                        <a:t>Gain Statistic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dirty="0">
                          <a:effectLst/>
                        </a:rPr>
                        <a:t>0.31</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0.55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0.69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endParaRPr lang="en-NZ" sz="1000" dirty="0">
                        <a:effectLst/>
                        <a:latin typeface="Arial" panose="020B0604020202020204" pitchFamily="34" charset="0"/>
                        <a:cs typeface="Times New Roman" panose="02020603050405020304" pitchFamily="18" charset="0"/>
                      </a:endParaRPr>
                    </a:p>
                  </a:txBody>
                  <a:tcPr marL="68580" marR="68580" marT="0" marB="0" anchor="b"/>
                </a:tc>
              </a:tr>
            </a:tbl>
          </a:graphicData>
        </a:graphic>
      </p:graphicFrame>
      <p:sp>
        <p:nvSpPr>
          <p:cNvPr id="7" name="TextBox 6"/>
          <p:cNvSpPr txBox="1"/>
          <p:nvPr/>
        </p:nvSpPr>
        <p:spPr>
          <a:xfrm>
            <a:off x="502358" y="4685315"/>
            <a:ext cx="10693466" cy="17113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NZ" dirty="0" smtClean="0"/>
              <a:t>Chi Squared for Pa proximity to the combined path network appears to strongly reject the null hypothesis.</a:t>
            </a:r>
          </a:p>
          <a:p>
            <a:pPr marL="285750" indent="-285750">
              <a:lnSpc>
                <a:spcPct val="150000"/>
              </a:lnSpc>
              <a:buFont typeface="Arial" panose="020B0604020202020204" pitchFamily="34" charset="0"/>
              <a:buChar char="•"/>
            </a:pPr>
            <a:r>
              <a:rPr lang="en-NZ" dirty="0" smtClean="0"/>
              <a:t>Moderate – strong Gain results for the 12-16 and 16-20 minute walk range are false as the test is invalid.</a:t>
            </a:r>
          </a:p>
          <a:p>
            <a:pPr marL="285750" indent="-285750">
              <a:lnSpc>
                <a:spcPct val="150000"/>
              </a:lnSpc>
              <a:buFont typeface="Arial" panose="020B0604020202020204" pitchFamily="34" charset="0"/>
              <a:buChar char="•"/>
            </a:pPr>
            <a:r>
              <a:rPr lang="en-NZ" dirty="0" smtClean="0"/>
              <a:t>Expected site counts and interval areas do not meet the minimum requirements for Chi Squared</a:t>
            </a:r>
          </a:p>
          <a:p>
            <a:pPr marL="285750" indent="-285750">
              <a:lnSpc>
                <a:spcPct val="150000"/>
              </a:lnSpc>
              <a:buFont typeface="Arial" panose="020B0604020202020204" pitchFamily="34" charset="0"/>
              <a:buChar char="•"/>
            </a:pPr>
            <a:r>
              <a:rPr lang="en-NZ" dirty="0" smtClean="0"/>
              <a:t>Exact test required in order to complete the test.</a:t>
            </a:r>
            <a:endParaRPr lang="en-NZ" dirty="0"/>
          </a:p>
        </p:txBody>
      </p:sp>
    </p:spTree>
    <p:extLst>
      <p:ext uri="{BB962C8B-B14F-4D97-AF65-F5344CB8AC3E}">
        <p14:creationId xmlns:p14="http://schemas.microsoft.com/office/powerpoint/2010/main" val="221460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10174" y="121426"/>
            <a:ext cx="11111266" cy="954107"/>
          </a:xfrm>
          <a:prstGeom prst="rect">
            <a:avLst/>
          </a:prstGeom>
          <a:noFill/>
        </p:spPr>
        <p:txBody>
          <a:bodyPr wrap="square" rtlCol="0">
            <a:spAutoFit/>
          </a:bodyPr>
          <a:lstStyle/>
          <a:p>
            <a:r>
              <a:rPr lang="en-NZ" sz="2800" dirty="0" smtClean="0"/>
              <a:t>Results for objective 2 – Multinomial Goodness of Fit test results </a:t>
            </a:r>
          </a:p>
          <a:p>
            <a:r>
              <a:rPr lang="en-NZ" sz="2800" dirty="0" smtClean="0"/>
              <a:t>(equal travel cost intervals from primary and secondary paths)</a:t>
            </a:r>
          </a:p>
        </p:txBody>
      </p:sp>
      <p:graphicFrame>
        <p:nvGraphicFramePr>
          <p:cNvPr id="9" name="Table 8"/>
          <p:cNvGraphicFramePr>
            <a:graphicFrameLocks noGrp="1"/>
          </p:cNvGraphicFramePr>
          <p:nvPr>
            <p:extLst>
              <p:ext uri="{D42A27DB-BD31-4B8C-83A1-F6EECF244321}">
                <p14:modId xmlns:p14="http://schemas.microsoft.com/office/powerpoint/2010/main" val="3585064606"/>
              </p:ext>
            </p:extLst>
          </p:nvPr>
        </p:nvGraphicFramePr>
        <p:xfrm>
          <a:off x="4590415" y="1254284"/>
          <a:ext cx="6931025" cy="1080008"/>
        </p:xfrm>
        <a:graphic>
          <a:graphicData uri="http://schemas.openxmlformats.org/drawingml/2006/table">
            <a:tbl>
              <a:tblPr firstRow="1" firstCol="1" bandRow="1">
                <a:tableStyleId>{5C22544A-7EE6-4342-B048-85BDC9FD1C3A}</a:tableStyleId>
              </a:tblPr>
              <a:tblGrid>
                <a:gridCol w="897255"/>
                <a:gridCol w="1259840"/>
                <a:gridCol w="1260475"/>
                <a:gridCol w="810260"/>
                <a:gridCol w="629920"/>
                <a:gridCol w="539750"/>
                <a:gridCol w="810260"/>
                <a:gridCol w="723265"/>
              </a:tblGrid>
              <a:tr h="152400">
                <a:tc gridSpan="7">
                  <a:txBody>
                    <a:bodyPr/>
                    <a:lstStyle/>
                    <a:p>
                      <a:pPr>
                        <a:lnSpc>
                          <a:spcPct val="107000"/>
                        </a:lnSpc>
                        <a:spcAft>
                          <a:spcPts val="0"/>
                        </a:spcAft>
                      </a:pPr>
                      <a:r>
                        <a:rPr lang="en-NZ" sz="1000" dirty="0">
                          <a:effectLst/>
                        </a:rPr>
                        <a:t>Multinomial Goodness of Fit: with Monte Carlo simulation (Number of simulations = 10,000) – 1% confidence level</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ct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55905">
                <a:tc>
                  <a:txBody>
                    <a:bodyPr/>
                    <a:lstStyle/>
                    <a:p>
                      <a:pPr algn="ctr">
                        <a:lnSpc>
                          <a:spcPct val="107000"/>
                        </a:lnSpc>
                        <a:spcAft>
                          <a:spcPts val="0"/>
                        </a:spcAft>
                      </a:pPr>
                      <a:r>
                        <a:rPr lang="en-NZ" sz="1000">
                          <a:effectLst/>
                        </a:rPr>
                        <a:t>Travel Time Interval (Mins)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Chi-square (Observed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dirty="0">
                          <a:effectLst/>
                        </a:rPr>
                        <a:t>Primary Chi-square (Critical value)</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Degrees of Freedom</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P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Alpha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Null hypothesis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Risk to reject null</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80340">
                <a:tc>
                  <a:txBody>
                    <a:bodyPr/>
                    <a:lstStyle/>
                    <a:p>
                      <a:pPr algn="ctr">
                        <a:lnSpc>
                          <a:spcPct val="107000"/>
                        </a:lnSpc>
                        <a:spcAft>
                          <a:spcPts val="0"/>
                        </a:spcAft>
                      </a:pPr>
                      <a:r>
                        <a:rPr lang="en-NZ" sz="1000">
                          <a:effectLst/>
                        </a:rPr>
                        <a:t>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18.254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28.587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NZ" sz="1000">
                          <a:effectLst/>
                        </a:rPr>
                        <a:t>0.054</a:t>
                      </a:r>
                    </a:p>
                    <a:p>
                      <a:pPr algn="ct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0.01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Accepted</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dirty="0">
                          <a:effectLst/>
                        </a:rPr>
                        <a:t>5.42%</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386954732"/>
              </p:ext>
            </p:extLst>
          </p:nvPr>
        </p:nvGraphicFramePr>
        <p:xfrm>
          <a:off x="4593589" y="2339372"/>
          <a:ext cx="6927851" cy="1080008"/>
        </p:xfrm>
        <a:graphic>
          <a:graphicData uri="http://schemas.openxmlformats.org/drawingml/2006/table">
            <a:tbl>
              <a:tblPr firstRow="1" firstCol="1" bandRow="1">
                <a:tableStyleId>{5C22544A-7EE6-4342-B048-85BDC9FD1C3A}</a:tableStyleId>
              </a:tblPr>
              <a:tblGrid>
                <a:gridCol w="896762"/>
                <a:gridCol w="1259148"/>
                <a:gridCol w="1259782"/>
                <a:gridCol w="809815"/>
                <a:gridCol w="629574"/>
                <a:gridCol w="539453"/>
                <a:gridCol w="809815"/>
                <a:gridCol w="723502"/>
              </a:tblGrid>
              <a:tr h="152400">
                <a:tc gridSpan="7">
                  <a:txBody>
                    <a:bodyPr/>
                    <a:lstStyle/>
                    <a:p>
                      <a:pPr>
                        <a:lnSpc>
                          <a:spcPct val="107000"/>
                        </a:lnSpc>
                        <a:spcAft>
                          <a:spcPts val="0"/>
                        </a:spcAft>
                      </a:pPr>
                      <a:r>
                        <a:rPr lang="en-NZ" sz="1000" dirty="0">
                          <a:effectLst/>
                        </a:rPr>
                        <a:t>Multinomial Goodness of Fit: with Monte Carlo simulation (Number of simulations = 10,000) – 2% confidence level</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ct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55905">
                <a:tc>
                  <a:txBody>
                    <a:bodyPr/>
                    <a:lstStyle/>
                    <a:p>
                      <a:pPr algn="ctr">
                        <a:lnSpc>
                          <a:spcPct val="107000"/>
                        </a:lnSpc>
                        <a:spcAft>
                          <a:spcPts val="0"/>
                        </a:spcAft>
                      </a:pPr>
                      <a:r>
                        <a:rPr lang="en-NZ" sz="1000">
                          <a:effectLst/>
                        </a:rPr>
                        <a:t>Travel Time Interval (Mins)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Chi-square (Observed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Primary Chi-square (Critical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Degrees of Freedom</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P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Alpha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Null hypothesis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Risk to reject null</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80340">
                <a:tc>
                  <a:txBody>
                    <a:bodyPr/>
                    <a:lstStyle/>
                    <a:p>
                      <a:pPr algn="ctr">
                        <a:lnSpc>
                          <a:spcPct val="107000"/>
                        </a:lnSpc>
                        <a:spcAft>
                          <a:spcPts val="0"/>
                        </a:spcAft>
                      </a:pPr>
                      <a:r>
                        <a:rPr lang="en-NZ" sz="1000">
                          <a:effectLst/>
                        </a:rPr>
                        <a:t>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18.254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26.164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NZ" sz="1000">
                          <a:effectLst/>
                        </a:rPr>
                        <a:t>0.051</a:t>
                      </a:r>
                    </a:p>
                    <a:p>
                      <a:pPr algn="ct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0.02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Accepted</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dirty="0">
                          <a:effectLst/>
                        </a:rPr>
                        <a:t>5.14%</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494011533"/>
              </p:ext>
            </p:extLst>
          </p:nvPr>
        </p:nvGraphicFramePr>
        <p:xfrm>
          <a:off x="4590415" y="3430556"/>
          <a:ext cx="6931025" cy="1080008"/>
        </p:xfrm>
        <a:graphic>
          <a:graphicData uri="http://schemas.openxmlformats.org/drawingml/2006/table">
            <a:tbl>
              <a:tblPr firstRow="1" firstCol="1" bandRow="1">
                <a:tableStyleId>{5C22544A-7EE6-4342-B048-85BDC9FD1C3A}</a:tableStyleId>
              </a:tblPr>
              <a:tblGrid>
                <a:gridCol w="897255"/>
                <a:gridCol w="1259840"/>
                <a:gridCol w="1260475"/>
                <a:gridCol w="810260"/>
                <a:gridCol w="629920"/>
                <a:gridCol w="539750"/>
                <a:gridCol w="810260"/>
                <a:gridCol w="723265"/>
              </a:tblGrid>
              <a:tr h="152400">
                <a:tc gridSpan="7">
                  <a:txBody>
                    <a:bodyPr/>
                    <a:lstStyle/>
                    <a:p>
                      <a:pPr>
                        <a:lnSpc>
                          <a:spcPct val="107000"/>
                        </a:lnSpc>
                        <a:spcAft>
                          <a:spcPts val="0"/>
                        </a:spcAft>
                      </a:pPr>
                      <a:r>
                        <a:rPr lang="en-NZ" sz="1000" dirty="0">
                          <a:effectLst/>
                        </a:rPr>
                        <a:t>Multinomial Goodness of Fit: with Monte Carlo simulation (Number of simulations = 10,000) -  3% confidence level</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ct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55905">
                <a:tc>
                  <a:txBody>
                    <a:bodyPr/>
                    <a:lstStyle/>
                    <a:p>
                      <a:pPr algn="ctr">
                        <a:lnSpc>
                          <a:spcPct val="107000"/>
                        </a:lnSpc>
                        <a:spcAft>
                          <a:spcPts val="0"/>
                        </a:spcAft>
                      </a:pPr>
                      <a:r>
                        <a:rPr lang="en-NZ" sz="1000">
                          <a:effectLst/>
                        </a:rPr>
                        <a:t>Travel Time Interval (Mins)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Chi-square (Observed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Primary Chi-square (Critical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Degrees of Freedom</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P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Alpha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Null hypothesis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Risk to reject null</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80340">
                <a:tc>
                  <a:txBody>
                    <a:bodyPr/>
                    <a:lstStyle/>
                    <a:p>
                      <a:pPr algn="ctr">
                        <a:lnSpc>
                          <a:spcPct val="107000"/>
                        </a:lnSpc>
                        <a:spcAft>
                          <a:spcPts val="0"/>
                        </a:spcAft>
                      </a:pPr>
                      <a:r>
                        <a:rPr lang="en-NZ" sz="1000">
                          <a:effectLst/>
                        </a:rPr>
                        <a:t>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dirty="0">
                          <a:effectLst/>
                        </a:rPr>
                        <a:t>18.254</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24.150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NZ" sz="1000">
                          <a:effectLst/>
                        </a:rPr>
                        <a:t>0.048</a:t>
                      </a:r>
                    </a:p>
                    <a:p>
                      <a:pPr algn="ct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0.03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Accepted</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dirty="0">
                          <a:effectLst/>
                        </a:rPr>
                        <a:t>4.83%</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597279338"/>
              </p:ext>
            </p:extLst>
          </p:nvPr>
        </p:nvGraphicFramePr>
        <p:xfrm>
          <a:off x="4590415" y="4528389"/>
          <a:ext cx="6931025" cy="1080008"/>
        </p:xfrm>
        <a:graphic>
          <a:graphicData uri="http://schemas.openxmlformats.org/drawingml/2006/table">
            <a:tbl>
              <a:tblPr firstRow="1" firstCol="1" bandRow="1">
                <a:tableStyleId>{5C22544A-7EE6-4342-B048-85BDC9FD1C3A}</a:tableStyleId>
              </a:tblPr>
              <a:tblGrid>
                <a:gridCol w="897255"/>
                <a:gridCol w="1259840"/>
                <a:gridCol w="1260475"/>
                <a:gridCol w="810260"/>
                <a:gridCol w="629920"/>
                <a:gridCol w="539750"/>
                <a:gridCol w="810260"/>
                <a:gridCol w="723265"/>
              </a:tblGrid>
              <a:tr h="152400">
                <a:tc gridSpan="7">
                  <a:txBody>
                    <a:bodyPr/>
                    <a:lstStyle/>
                    <a:p>
                      <a:pPr>
                        <a:lnSpc>
                          <a:spcPct val="107000"/>
                        </a:lnSpc>
                        <a:spcAft>
                          <a:spcPts val="0"/>
                        </a:spcAft>
                      </a:pPr>
                      <a:r>
                        <a:rPr lang="en-NZ" sz="1000" dirty="0">
                          <a:effectLst/>
                        </a:rPr>
                        <a:t>Multinomial Goodness of Fit: with Monte Carlo simulation (Number of simulations = 10,000) -  4% confidence level</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ct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55905">
                <a:tc>
                  <a:txBody>
                    <a:bodyPr/>
                    <a:lstStyle/>
                    <a:p>
                      <a:pPr algn="ctr">
                        <a:lnSpc>
                          <a:spcPct val="107000"/>
                        </a:lnSpc>
                        <a:spcAft>
                          <a:spcPts val="0"/>
                        </a:spcAft>
                      </a:pPr>
                      <a:r>
                        <a:rPr lang="en-NZ" sz="1000">
                          <a:effectLst/>
                        </a:rPr>
                        <a:t>Travel Time Interval (Mins)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Chi-square (Observed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Primary Chi-square (Critical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Degrees of Freedom</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P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Alpha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Null hypothesis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Risk to reject null</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80340">
                <a:tc>
                  <a:txBody>
                    <a:bodyPr/>
                    <a:lstStyle/>
                    <a:p>
                      <a:pPr algn="ctr">
                        <a:lnSpc>
                          <a:spcPct val="107000"/>
                        </a:lnSpc>
                        <a:spcAft>
                          <a:spcPts val="0"/>
                        </a:spcAft>
                      </a:pPr>
                      <a:r>
                        <a:rPr lang="en-NZ" sz="1000">
                          <a:effectLst/>
                        </a:rPr>
                        <a:t>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18.254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dirty="0">
                          <a:effectLst/>
                        </a:rPr>
                        <a:t>23.089</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NZ" sz="1000">
                          <a:effectLst/>
                        </a:rPr>
                        <a:t>0.053</a:t>
                      </a:r>
                    </a:p>
                    <a:p>
                      <a:pPr algn="ct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0.04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Accepted</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dirty="0">
                          <a:effectLst/>
                        </a:rPr>
                        <a:t>5.29%</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753424419"/>
              </p:ext>
            </p:extLst>
          </p:nvPr>
        </p:nvGraphicFramePr>
        <p:xfrm>
          <a:off x="4590415" y="5625116"/>
          <a:ext cx="6931025" cy="1080008"/>
        </p:xfrm>
        <a:graphic>
          <a:graphicData uri="http://schemas.openxmlformats.org/drawingml/2006/table">
            <a:tbl>
              <a:tblPr firstRow="1" firstCol="1" bandRow="1">
                <a:tableStyleId>{5C22544A-7EE6-4342-B048-85BDC9FD1C3A}</a:tableStyleId>
              </a:tblPr>
              <a:tblGrid>
                <a:gridCol w="897255"/>
                <a:gridCol w="1259840"/>
                <a:gridCol w="1260475"/>
                <a:gridCol w="810260"/>
                <a:gridCol w="629920"/>
                <a:gridCol w="539750"/>
                <a:gridCol w="810260"/>
                <a:gridCol w="723265"/>
              </a:tblGrid>
              <a:tr h="152400">
                <a:tc gridSpan="7">
                  <a:txBody>
                    <a:bodyPr/>
                    <a:lstStyle/>
                    <a:p>
                      <a:pPr>
                        <a:lnSpc>
                          <a:spcPct val="107000"/>
                        </a:lnSpc>
                        <a:spcAft>
                          <a:spcPts val="0"/>
                        </a:spcAft>
                      </a:pPr>
                      <a:r>
                        <a:rPr lang="en-NZ" sz="1000" dirty="0">
                          <a:effectLst/>
                        </a:rPr>
                        <a:t>Multinomial Goodness of Fit: with Monte Carlo simulation (Number of simulations = 10,000) -  5% confidence level</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ct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255905">
                <a:tc>
                  <a:txBody>
                    <a:bodyPr/>
                    <a:lstStyle/>
                    <a:p>
                      <a:pPr algn="ctr">
                        <a:lnSpc>
                          <a:spcPct val="107000"/>
                        </a:lnSpc>
                        <a:spcAft>
                          <a:spcPts val="0"/>
                        </a:spcAft>
                      </a:pPr>
                      <a:r>
                        <a:rPr lang="en-NZ" sz="1000">
                          <a:effectLst/>
                        </a:rPr>
                        <a:t>Travel Time Interval (Mins)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dirty="0">
                          <a:effectLst/>
                        </a:rPr>
                        <a:t>Chi-square (Observed value)</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Primary Chi-square (Critical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Degrees of Freedom</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P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Alpha 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Null hypothesis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Risk to reject null</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80340">
                <a:tc>
                  <a:txBody>
                    <a:bodyPr/>
                    <a:lstStyle/>
                    <a:p>
                      <a:pPr algn="ctr">
                        <a:lnSpc>
                          <a:spcPct val="107000"/>
                        </a:lnSpc>
                        <a:spcAft>
                          <a:spcPts val="0"/>
                        </a:spcAft>
                      </a:pPr>
                      <a:r>
                        <a:rPr lang="en-NZ" sz="1000">
                          <a:effectLst/>
                        </a:rPr>
                        <a:t>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18.254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21.167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NZ" sz="1000">
                          <a:effectLst/>
                        </a:rPr>
                        <a:t>0.054</a:t>
                      </a:r>
                    </a:p>
                    <a:p>
                      <a:pPr algn="ct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0.05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dirty="0">
                          <a:effectLst/>
                        </a:rPr>
                        <a:t>Accepted</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dirty="0">
                          <a:effectLst/>
                        </a:rPr>
                        <a:t>5.37%</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sp>
        <p:nvSpPr>
          <p:cNvPr id="15" name="TextBox 14"/>
          <p:cNvSpPr txBox="1"/>
          <p:nvPr/>
        </p:nvSpPr>
        <p:spPr>
          <a:xfrm>
            <a:off x="458942" y="1587506"/>
            <a:ext cx="3834278" cy="7294305"/>
          </a:xfrm>
          <a:prstGeom prst="rect">
            <a:avLst/>
          </a:prstGeom>
          <a:noFill/>
        </p:spPr>
        <p:txBody>
          <a:bodyPr wrap="square" rtlCol="0">
            <a:spAutoFit/>
          </a:bodyPr>
          <a:lstStyle/>
          <a:p>
            <a:pPr marL="285750" indent="-285750">
              <a:buFont typeface="Arial" panose="020B0604020202020204" pitchFamily="34" charset="0"/>
              <a:buChar char="•"/>
            </a:pPr>
            <a:r>
              <a:rPr lang="en-NZ" dirty="0" smtClean="0"/>
              <a:t>Applied as a workaround for the original cost distance interval method of counting site density.</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Failed to reject the null hypothesis</a:t>
            </a:r>
          </a:p>
          <a:p>
            <a:pPr marL="285750" indent="-285750">
              <a:buFont typeface="Arial" panose="020B0604020202020204" pitchFamily="34" charset="0"/>
              <a:buChar char="•"/>
            </a:pPr>
            <a:endParaRPr lang="en-NZ" dirty="0"/>
          </a:p>
          <a:p>
            <a:pPr marL="742950" lvl="1" indent="-285750">
              <a:buFont typeface="Wingdings" panose="05000000000000000000" pitchFamily="2" charset="2"/>
              <a:buChar char="Ø"/>
            </a:pPr>
            <a:r>
              <a:rPr lang="en-NZ" dirty="0" smtClean="0"/>
              <a:t>Relatively even distribution.</a:t>
            </a:r>
          </a:p>
          <a:p>
            <a:pPr lvl="1"/>
            <a:endParaRPr lang="en-NZ" dirty="0" smtClean="0"/>
          </a:p>
          <a:p>
            <a:pPr marL="742950" lvl="1" indent="-285750">
              <a:buFont typeface="Wingdings" panose="05000000000000000000" pitchFamily="2" charset="2"/>
              <a:buChar char="Ø"/>
            </a:pPr>
            <a:r>
              <a:rPr lang="en-NZ" dirty="0" smtClean="0"/>
              <a:t>Expected if secondary paths penetrate areas suitable for Pa sites.</a:t>
            </a:r>
          </a:p>
          <a:p>
            <a:pPr lvl="1"/>
            <a:endParaRPr lang="en-NZ" dirty="0"/>
          </a:p>
          <a:p>
            <a:pPr lvl="1"/>
            <a:r>
              <a:rPr lang="en-NZ" dirty="0" smtClean="0"/>
              <a:t>However;</a:t>
            </a:r>
          </a:p>
          <a:p>
            <a:endParaRPr lang="en-NZ" dirty="0"/>
          </a:p>
          <a:p>
            <a:pPr marL="285750" indent="-285750">
              <a:buFont typeface="Arial" panose="020B0604020202020204" pitchFamily="34" charset="0"/>
              <a:buChar char="•"/>
            </a:pPr>
            <a:r>
              <a:rPr lang="en-NZ" dirty="0" smtClean="0"/>
              <a:t>This statistical method is not required if equal area intervals are used.</a:t>
            </a:r>
            <a:endParaRPr lang="en-NZ" dirty="0"/>
          </a:p>
          <a:p>
            <a:endParaRPr lang="en-NZ" dirty="0" smtClean="0"/>
          </a:p>
          <a:p>
            <a:endParaRPr lang="en-NZ" dirty="0"/>
          </a:p>
          <a:p>
            <a:endParaRPr lang="en-NZ" dirty="0" smtClean="0"/>
          </a:p>
          <a:p>
            <a:endParaRPr lang="en-NZ" dirty="0"/>
          </a:p>
          <a:p>
            <a:endParaRPr lang="en-NZ" dirty="0" smtClean="0"/>
          </a:p>
          <a:p>
            <a:endParaRPr lang="en-NZ" dirty="0"/>
          </a:p>
          <a:p>
            <a:endParaRPr lang="en-NZ" dirty="0" smtClean="0"/>
          </a:p>
          <a:p>
            <a:endParaRPr lang="en-NZ" dirty="0"/>
          </a:p>
          <a:p>
            <a:endParaRPr lang="en-NZ" dirty="0"/>
          </a:p>
        </p:txBody>
      </p:sp>
    </p:spTree>
    <p:extLst>
      <p:ext uri="{BB962C8B-B14F-4D97-AF65-F5344CB8AC3E}">
        <p14:creationId xmlns:p14="http://schemas.microsoft.com/office/powerpoint/2010/main" val="20391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10174" y="316498"/>
            <a:ext cx="11111266" cy="954107"/>
          </a:xfrm>
          <a:prstGeom prst="rect">
            <a:avLst/>
          </a:prstGeom>
          <a:noFill/>
        </p:spPr>
        <p:txBody>
          <a:bodyPr wrap="square" rtlCol="0">
            <a:spAutoFit/>
          </a:bodyPr>
          <a:lstStyle/>
          <a:p>
            <a:r>
              <a:rPr lang="en-NZ" sz="2800" dirty="0" smtClean="0"/>
              <a:t>Results for objective 2 – Chi Squared test results </a:t>
            </a:r>
          </a:p>
          <a:p>
            <a:r>
              <a:rPr lang="en-NZ" sz="2800" dirty="0" smtClean="0"/>
              <a:t>(equal area intervals from primary paths)</a:t>
            </a:r>
          </a:p>
        </p:txBody>
      </p:sp>
      <p:graphicFrame>
        <p:nvGraphicFramePr>
          <p:cNvPr id="2" name="Table 1"/>
          <p:cNvGraphicFramePr>
            <a:graphicFrameLocks noGrp="1"/>
          </p:cNvGraphicFramePr>
          <p:nvPr>
            <p:extLst>
              <p:ext uri="{D42A27DB-BD31-4B8C-83A1-F6EECF244321}">
                <p14:modId xmlns:p14="http://schemas.microsoft.com/office/powerpoint/2010/main" val="4165963834"/>
              </p:ext>
            </p:extLst>
          </p:nvPr>
        </p:nvGraphicFramePr>
        <p:xfrm>
          <a:off x="520825" y="1532922"/>
          <a:ext cx="6099739" cy="2857500"/>
        </p:xfrm>
        <a:graphic>
          <a:graphicData uri="http://schemas.openxmlformats.org/drawingml/2006/table">
            <a:tbl>
              <a:tblPr firstRow="1" firstCol="1" bandRow="1">
                <a:tableStyleId>{5C22544A-7EE6-4342-B048-85BDC9FD1C3A}</a:tableStyleId>
              </a:tblPr>
              <a:tblGrid>
                <a:gridCol w="1279771"/>
                <a:gridCol w="659448"/>
                <a:gridCol w="594360"/>
                <a:gridCol w="594360"/>
                <a:gridCol w="594360"/>
                <a:gridCol w="594360"/>
                <a:gridCol w="659447"/>
                <a:gridCol w="529273"/>
                <a:gridCol w="594360"/>
              </a:tblGrid>
              <a:tr h="190500">
                <a:tc>
                  <a:txBody>
                    <a:bodyPr/>
                    <a:lstStyle/>
                    <a:p>
                      <a:pPr>
                        <a:lnSpc>
                          <a:spcPct val="107000"/>
                        </a:lnSpc>
                        <a:spcAft>
                          <a:spcPts val="0"/>
                        </a:spcAft>
                      </a:pPr>
                      <a:r>
                        <a:rPr lang="en-NZ" sz="1000" dirty="0">
                          <a:effectLst/>
                        </a:rPr>
                        <a:t>Equal Area (minutes)</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0 - 0.7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dirty="0">
                          <a:effectLst/>
                        </a:rPr>
                        <a:t>0.7 - 1.8</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1.8 - 3.3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3.3 - 5.4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5.4 - 8.7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8.7 - 15.6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15.6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NZ" sz="1000">
                          <a:effectLst/>
                        </a:rPr>
                        <a:t>Total</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Observed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47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Expected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26.70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26.67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26.52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26.49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26.48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26.02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22.12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Area (Km2)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625.40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624.71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621.31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620.67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620.40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609.62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518.27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4240.37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χ2 = Σ(O-E)^2/E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4.28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6.02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0.46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3.41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15.90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0.34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7.78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38.19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 Area</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1.00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 Observed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1.00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α</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dirty="0">
                          <a:effectLst/>
                        </a:rPr>
                        <a:t> </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df</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6.00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dirty="0">
                          <a:effectLst/>
                        </a:rPr>
                        <a:t> </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χ2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38.19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χ2-crit  =CHINV(α,DF)</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16.81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p-value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0.000001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sig</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yes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Gain Statistic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-0.67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-0.90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0.44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-1.46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dirty="0">
                          <a:effectLst/>
                        </a:rPr>
                        <a:t> </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graphicFrame>
        <p:nvGraphicFramePr>
          <p:cNvPr id="6" name="Chart 5"/>
          <p:cNvGraphicFramePr/>
          <p:nvPr>
            <p:extLst>
              <p:ext uri="{D42A27DB-BD31-4B8C-83A1-F6EECF244321}">
                <p14:modId xmlns:p14="http://schemas.microsoft.com/office/powerpoint/2010/main" val="4220953351"/>
              </p:ext>
            </p:extLst>
          </p:nvPr>
        </p:nvGraphicFramePr>
        <p:xfrm>
          <a:off x="6693408" y="1489710"/>
          <a:ext cx="5370576" cy="294208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10174" y="4550162"/>
            <a:ext cx="10964962" cy="2031325"/>
          </a:xfrm>
          <a:prstGeom prst="rect">
            <a:avLst/>
          </a:prstGeom>
          <a:noFill/>
        </p:spPr>
        <p:txBody>
          <a:bodyPr wrap="square" rtlCol="0">
            <a:spAutoFit/>
          </a:bodyPr>
          <a:lstStyle/>
          <a:p>
            <a:pPr marL="285750" indent="-285750">
              <a:buFont typeface="Arial" panose="020B0604020202020204" pitchFamily="34" charset="0"/>
              <a:buChar char="•"/>
            </a:pPr>
            <a:r>
              <a:rPr lang="en-NZ" dirty="0" smtClean="0"/>
              <a:t>Relatively even expected site counts per interval provides instant visual observed site pattern, </a:t>
            </a:r>
          </a:p>
          <a:p>
            <a:r>
              <a:rPr lang="en-NZ" dirty="0"/>
              <a:t> </a:t>
            </a:r>
            <a:r>
              <a:rPr lang="en-NZ" dirty="0" smtClean="0"/>
              <a:t>    which is not easy to determine with equal cost distance intervals.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Strong rejection of the null hypothesis -  sites are unevenly distributed across the landscape.</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5-9 minute walk interval almost considered moderate strength (0.5 threshold), but overall weak strength of association between Pa sites and paths.</a:t>
            </a:r>
          </a:p>
        </p:txBody>
      </p:sp>
    </p:spTree>
    <p:extLst>
      <p:ext uri="{BB962C8B-B14F-4D97-AF65-F5344CB8AC3E}">
        <p14:creationId xmlns:p14="http://schemas.microsoft.com/office/powerpoint/2010/main" val="251226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10174" y="316498"/>
            <a:ext cx="11111266" cy="954107"/>
          </a:xfrm>
          <a:prstGeom prst="rect">
            <a:avLst/>
          </a:prstGeom>
          <a:noFill/>
        </p:spPr>
        <p:txBody>
          <a:bodyPr wrap="square" rtlCol="0">
            <a:spAutoFit/>
          </a:bodyPr>
          <a:lstStyle/>
          <a:p>
            <a:r>
              <a:rPr lang="en-NZ" sz="2800" dirty="0" smtClean="0"/>
              <a:t>Results for objective 2 – Chi Squared test results </a:t>
            </a:r>
          </a:p>
          <a:p>
            <a:r>
              <a:rPr lang="en-NZ" sz="2800" dirty="0" smtClean="0"/>
              <a:t>(equal area intervals from primary and secondary paths)</a:t>
            </a:r>
          </a:p>
        </p:txBody>
      </p:sp>
      <p:graphicFrame>
        <p:nvGraphicFramePr>
          <p:cNvPr id="2" name="Table 1"/>
          <p:cNvGraphicFramePr>
            <a:graphicFrameLocks noGrp="1"/>
          </p:cNvGraphicFramePr>
          <p:nvPr>
            <p:extLst>
              <p:ext uri="{D42A27DB-BD31-4B8C-83A1-F6EECF244321}">
                <p14:modId xmlns:p14="http://schemas.microsoft.com/office/powerpoint/2010/main" val="2976874033"/>
              </p:ext>
            </p:extLst>
          </p:nvPr>
        </p:nvGraphicFramePr>
        <p:xfrm>
          <a:off x="471134" y="1497743"/>
          <a:ext cx="6177918" cy="2857500"/>
        </p:xfrm>
        <a:graphic>
          <a:graphicData uri="http://schemas.openxmlformats.org/drawingml/2006/table">
            <a:tbl>
              <a:tblPr firstRow="1" firstCol="1" bandRow="1">
                <a:tableStyleId>{5C22544A-7EE6-4342-B048-85BDC9FD1C3A}</a:tableStyleId>
              </a:tblPr>
              <a:tblGrid>
                <a:gridCol w="1289685"/>
                <a:gridCol w="659448"/>
                <a:gridCol w="602298"/>
                <a:gridCol w="602298"/>
                <a:gridCol w="667385"/>
                <a:gridCol w="602298"/>
                <a:gridCol w="630873"/>
                <a:gridCol w="529273"/>
                <a:gridCol w="594360"/>
              </a:tblGrid>
              <a:tr h="190500">
                <a:tc>
                  <a:txBody>
                    <a:bodyPr/>
                    <a:lstStyle/>
                    <a:p>
                      <a:pPr>
                        <a:lnSpc>
                          <a:spcPct val="107000"/>
                        </a:lnSpc>
                        <a:spcAft>
                          <a:spcPts val="0"/>
                        </a:spcAft>
                      </a:pPr>
                      <a:r>
                        <a:rPr lang="en-NZ" sz="1000" dirty="0">
                          <a:effectLst/>
                        </a:rPr>
                        <a:t>Equal Area (minutes)</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0 - 0.49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0.49-1.2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1.2-2.12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2.12-3.28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3.28-4.8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4.8 -7.02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7.02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Total</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Observed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42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Expected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25.99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25.91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25.75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25.57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25.59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25.82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26.37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181.00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Area (Km2)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608.91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606.98</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603.26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599.13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599.42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604.90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617.76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4240.37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χ2 = Σ(O-E)^2/E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9.84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0.93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2.33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0.46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3.26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9.27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26.09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 Area</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0.15</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1.00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 Observed sites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0.14</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1.00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α</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df</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6.00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χ2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26.09</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χ2-crit  =CHINV(α,DF)</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16.81</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p-value</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dirty="0">
                          <a:effectLst/>
                        </a:rPr>
                        <a:t>0.000214</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sig</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yes</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a:effectLst/>
                        </a:rPr>
                        <a:t>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r h="190500">
                <a:tc>
                  <a:txBody>
                    <a:bodyPr/>
                    <a:lstStyle/>
                    <a:p>
                      <a:pPr>
                        <a:lnSpc>
                          <a:spcPct val="107000"/>
                        </a:lnSpc>
                        <a:spcAft>
                          <a:spcPts val="0"/>
                        </a:spcAft>
                      </a:pPr>
                      <a:r>
                        <a:rPr lang="en-NZ" sz="1000">
                          <a:effectLst/>
                        </a:rPr>
                        <a:t>Gain Statistic </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-1.60</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-0.43</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0.02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0.12</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0.26</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NZ" sz="1000">
                          <a:effectLst/>
                        </a:rPr>
                        <a:t>0.37</a:t>
                      </a:r>
                      <a:endParaRPr lang="en-NZ"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0"/>
                        </a:spcAft>
                      </a:pPr>
                      <a:r>
                        <a:rPr lang="en-NZ" sz="1000" dirty="0">
                          <a:effectLst/>
                        </a:rPr>
                        <a:t> </a:t>
                      </a:r>
                      <a:endParaRPr lang="en-NZ"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graphicFrame>
        <p:nvGraphicFramePr>
          <p:cNvPr id="4" name="Chart 3"/>
          <p:cNvGraphicFramePr/>
          <p:nvPr>
            <p:extLst>
              <p:ext uri="{D42A27DB-BD31-4B8C-83A1-F6EECF244321}">
                <p14:modId xmlns:p14="http://schemas.microsoft.com/office/powerpoint/2010/main" val="3498637352"/>
              </p:ext>
            </p:extLst>
          </p:nvPr>
        </p:nvGraphicFramePr>
        <p:xfrm>
          <a:off x="6754367" y="1476693"/>
          <a:ext cx="5315713" cy="290633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10174" y="4550162"/>
            <a:ext cx="10964962" cy="1477328"/>
          </a:xfrm>
          <a:prstGeom prst="rect">
            <a:avLst/>
          </a:prstGeom>
          <a:noFill/>
        </p:spPr>
        <p:txBody>
          <a:bodyPr wrap="square" rtlCol="0">
            <a:spAutoFit/>
          </a:bodyPr>
          <a:lstStyle/>
          <a:p>
            <a:endParaRPr lang="en-NZ" dirty="0"/>
          </a:p>
          <a:p>
            <a:pPr marL="285750" indent="-285750">
              <a:buFont typeface="Arial" panose="020B0604020202020204" pitchFamily="34" charset="0"/>
              <a:buChar char="•"/>
            </a:pPr>
            <a:r>
              <a:rPr lang="en-NZ" dirty="0" smtClean="0"/>
              <a:t>Strong rejection of the null hypothesis, not as strong as the primary network result.</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Weaker association between Pa and paths compared to primary network alone (0.37 some way off 0.5 threshold of moderate strength).</a:t>
            </a:r>
          </a:p>
        </p:txBody>
      </p:sp>
    </p:spTree>
    <p:extLst>
      <p:ext uri="{BB962C8B-B14F-4D97-AF65-F5344CB8AC3E}">
        <p14:creationId xmlns:p14="http://schemas.microsoft.com/office/powerpoint/2010/main" val="11495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812813" y="1240788"/>
            <a:ext cx="5907610" cy="5232202"/>
          </a:xfrm>
          <a:prstGeom prst="rect">
            <a:avLst/>
          </a:prstGeom>
          <a:noFill/>
        </p:spPr>
        <p:txBody>
          <a:bodyPr wrap="square" rtlCol="0">
            <a:spAutoFit/>
          </a:bodyPr>
          <a:lstStyle/>
          <a:p>
            <a:pPr marL="285750" indent="-285750">
              <a:buFont typeface="Arial" panose="020B0604020202020204" pitchFamily="34" charset="0"/>
              <a:buChar char="•"/>
            </a:pPr>
            <a:r>
              <a:rPr lang="en-NZ" dirty="0" smtClean="0"/>
              <a:t>Archaeological surveys in New Zealand have mainly focused on coastal areas leaving large inland gaps in the national archaeological site database.</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The </a:t>
            </a:r>
            <a:r>
              <a:rPr lang="en-NZ" dirty="0" smtClean="0"/>
              <a:t>archaeological </a:t>
            </a:r>
            <a:r>
              <a:rPr lang="en-NZ" dirty="0"/>
              <a:t>literature suggests that fortified Pa sites were staged along </a:t>
            </a:r>
            <a:r>
              <a:rPr lang="en-NZ" dirty="0" smtClean="0"/>
              <a:t>inland </a:t>
            </a:r>
            <a:r>
              <a:rPr lang="en-NZ" dirty="0"/>
              <a:t>travel routes as well as providing a defensive role for </a:t>
            </a:r>
            <a:r>
              <a:rPr lang="en-NZ" dirty="0" smtClean="0"/>
              <a:t>settlements.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Not much is known about how prehistoric people moved between sites, in particular </a:t>
            </a:r>
            <a:r>
              <a:rPr lang="en-NZ" dirty="0" smtClean="0"/>
              <a:t>routes </a:t>
            </a:r>
            <a:r>
              <a:rPr lang="en-NZ" dirty="0"/>
              <a:t>taken across inland areas.</a:t>
            </a:r>
          </a:p>
          <a:p>
            <a:endParaRPr lang="en-NZ" dirty="0"/>
          </a:p>
          <a:p>
            <a:pPr marL="285750" indent="-285750">
              <a:buFont typeface="Arial" panose="020B0604020202020204" pitchFamily="34" charset="0"/>
              <a:buChar char="•"/>
            </a:pPr>
            <a:endParaRPr lang="en-NZ" dirty="0" smtClean="0">
              <a:solidFill>
                <a:schemeClr val="accent2">
                  <a:lumMod val="75000"/>
                </a:schemeClr>
              </a:solidFill>
            </a:endParaRPr>
          </a:p>
          <a:p>
            <a:r>
              <a:rPr lang="en-NZ" dirty="0" smtClean="0">
                <a:solidFill>
                  <a:srgbClr val="C00000"/>
                </a:solidFill>
              </a:rPr>
              <a:t>		</a:t>
            </a:r>
            <a:endParaRPr lang="en-NZ" dirty="0">
              <a:solidFill>
                <a:srgbClr val="C00000"/>
              </a:solidFill>
            </a:endParaRPr>
          </a:p>
          <a:p>
            <a:endParaRPr lang="en-NZ" dirty="0" smtClean="0"/>
          </a:p>
          <a:p>
            <a:endParaRPr lang="en-NZ" sz="1600" dirty="0" smtClean="0"/>
          </a:p>
          <a:p>
            <a:pPr marL="742950" lvl="1" indent="-285750">
              <a:buFont typeface="Arial" panose="020B0604020202020204" pitchFamily="34" charset="0"/>
              <a:buChar char="•"/>
            </a:pPr>
            <a:endParaRPr lang="en-NZ" sz="1600" dirty="0" smtClean="0"/>
          </a:p>
          <a:p>
            <a:pPr marL="742950" lvl="1" indent="-285750">
              <a:buFont typeface="Arial" panose="020B0604020202020204" pitchFamily="34" charset="0"/>
              <a:buChar char="•"/>
            </a:pPr>
            <a:endParaRPr lang="en-NZ" sz="1600" dirty="0" smtClean="0"/>
          </a:p>
          <a:p>
            <a:pPr marL="800100" lvl="1" indent="-342900">
              <a:buAutoNum type="arabicPeriod"/>
            </a:pPr>
            <a:endParaRPr lang="en-NZ" sz="1600" dirty="0" smtClean="0"/>
          </a:p>
        </p:txBody>
      </p:sp>
      <p:sp>
        <p:nvSpPr>
          <p:cNvPr id="7" name="TextBox 6"/>
          <p:cNvSpPr txBox="1"/>
          <p:nvPr/>
        </p:nvSpPr>
        <p:spPr>
          <a:xfrm>
            <a:off x="1056203" y="587109"/>
            <a:ext cx="7187184" cy="523220"/>
          </a:xfrm>
          <a:prstGeom prst="rect">
            <a:avLst/>
          </a:prstGeom>
          <a:noFill/>
        </p:spPr>
        <p:txBody>
          <a:bodyPr wrap="square" rtlCol="0">
            <a:spAutoFit/>
          </a:bodyPr>
          <a:lstStyle/>
          <a:p>
            <a:r>
              <a:rPr lang="en-NZ" sz="2800" dirty="0" smtClean="0"/>
              <a:t>Introduction</a:t>
            </a:r>
            <a:endParaRPr lang="en-NZ" sz="2800" dirty="0"/>
          </a:p>
        </p:txBody>
      </p:sp>
      <p:pic>
        <p:nvPicPr>
          <p:cNvPr id="14" name="Picture 13"/>
          <p:cNvPicPr>
            <a:picLocks noChangeAspect="1"/>
          </p:cNvPicPr>
          <p:nvPr/>
        </p:nvPicPr>
        <p:blipFill>
          <a:blip r:embed="rId3"/>
          <a:stretch>
            <a:fillRect/>
          </a:stretch>
        </p:blipFill>
        <p:spPr>
          <a:xfrm>
            <a:off x="0" y="4662739"/>
            <a:ext cx="12192000" cy="2191820"/>
          </a:xfrm>
          <a:prstGeom prst="rect">
            <a:avLst/>
          </a:prstGeom>
        </p:spPr>
      </p:pic>
    </p:spTree>
    <p:extLst>
      <p:ext uri="{BB962C8B-B14F-4D97-AF65-F5344CB8AC3E}">
        <p14:creationId xmlns:p14="http://schemas.microsoft.com/office/powerpoint/2010/main" val="415098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ular Callout 2"/>
          <p:cNvSpPr/>
          <p:nvPr/>
        </p:nvSpPr>
        <p:spPr>
          <a:xfrm>
            <a:off x="861848" y="2915438"/>
            <a:ext cx="3443189" cy="725213"/>
          </a:xfrm>
          <a:prstGeom prst="wedgeRectCallout">
            <a:avLst>
              <a:gd name="adj1" fmla="val 67612"/>
              <a:gd name="adj2" fmla="val 3248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u="sng" dirty="0" smtClean="0">
                <a:solidFill>
                  <a:schemeClr val="tx1"/>
                </a:solidFill>
                <a:latin typeface="Arial" panose="020B0604020202020204" pitchFamily="34" charset="0"/>
                <a:cs typeface="Arial" panose="020B0604020202020204" pitchFamily="34" charset="0"/>
              </a:rPr>
              <a:t>7: Primary </a:t>
            </a:r>
            <a:r>
              <a:rPr lang="en-NZ" sz="1200" b="1" u="sng" dirty="0">
                <a:solidFill>
                  <a:schemeClr val="tx1"/>
                </a:solidFill>
                <a:latin typeface="Arial" panose="020B0604020202020204" pitchFamily="34" charset="0"/>
                <a:cs typeface="Arial" panose="020B0604020202020204" pitchFamily="34" charset="0"/>
              </a:rPr>
              <a:t>travel </a:t>
            </a:r>
            <a:r>
              <a:rPr lang="en-NZ" sz="1200" b="1" u="sng" dirty="0" smtClean="0">
                <a:solidFill>
                  <a:schemeClr val="tx1"/>
                </a:solidFill>
                <a:latin typeface="Arial" panose="020B0604020202020204" pitchFamily="34" charset="0"/>
                <a:cs typeface="Arial" panose="020B0604020202020204" pitchFamily="34" charset="0"/>
              </a:rPr>
              <a:t>corridor selection </a:t>
            </a:r>
          </a:p>
          <a:p>
            <a:pPr algn="ctr"/>
            <a:r>
              <a:rPr lang="en-NZ" sz="1200" dirty="0" smtClean="0">
                <a:solidFill>
                  <a:schemeClr val="tx1"/>
                </a:solidFill>
                <a:latin typeface="Arial" panose="020B0604020202020204" pitchFamily="34" charset="0"/>
                <a:cs typeface="Arial" panose="020B0604020202020204" pitchFamily="34" charset="0"/>
              </a:rPr>
              <a:t>is </a:t>
            </a:r>
            <a:r>
              <a:rPr lang="en-NZ" sz="1200" dirty="0">
                <a:solidFill>
                  <a:schemeClr val="tx1"/>
                </a:solidFill>
                <a:latin typeface="Arial" panose="020B0604020202020204" pitchFamily="34" charset="0"/>
                <a:cs typeface="Arial" panose="020B0604020202020204" pitchFamily="34" charset="0"/>
              </a:rPr>
              <a:t>limited to a manual selection</a:t>
            </a:r>
          </a:p>
        </p:txBody>
      </p:sp>
      <p:sp>
        <p:nvSpPr>
          <p:cNvPr id="4" name="Rectangular Callout 3"/>
          <p:cNvSpPr/>
          <p:nvPr/>
        </p:nvSpPr>
        <p:spPr>
          <a:xfrm>
            <a:off x="5397061" y="387501"/>
            <a:ext cx="3299197" cy="840828"/>
          </a:xfrm>
          <a:prstGeom prst="wedgeRectCallout">
            <a:avLst>
              <a:gd name="adj1" fmla="val -33697"/>
              <a:gd name="adj2" fmla="val 271148"/>
            </a:avLst>
          </a:prstGeom>
          <a:solidFill>
            <a:srgbClr val="D39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b="1" u="sng" dirty="0" smtClean="0">
                <a:solidFill>
                  <a:schemeClr val="tx1"/>
                </a:solidFill>
                <a:latin typeface="Arial" panose="020B0604020202020204" pitchFamily="34" charset="0"/>
                <a:cs typeface="Arial" panose="020B0604020202020204" pitchFamily="34" charset="0"/>
              </a:rPr>
              <a:t>1:  1</a:t>
            </a:r>
            <a:r>
              <a:rPr lang="en-NZ" sz="1200" b="1" u="sng" baseline="30000" dirty="0" smtClean="0">
                <a:solidFill>
                  <a:schemeClr val="tx1"/>
                </a:solidFill>
                <a:latin typeface="Arial" panose="020B0604020202020204" pitchFamily="34" charset="0"/>
                <a:cs typeface="Arial" panose="020B0604020202020204" pitchFamily="34" charset="0"/>
              </a:rPr>
              <a:t>st</a:t>
            </a:r>
            <a:r>
              <a:rPr lang="en-NZ" sz="1200" b="1" u="sng" dirty="0" smtClean="0">
                <a:solidFill>
                  <a:schemeClr val="tx1"/>
                </a:solidFill>
                <a:latin typeface="Arial" panose="020B0604020202020204" pitchFamily="34" charset="0"/>
                <a:cs typeface="Arial" panose="020B0604020202020204" pitchFamily="34" charset="0"/>
              </a:rPr>
              <a:t> hypothesis </a:t>
            </a:r>
          </a:p>
          <a:p>
            <a:r>
              <a:rPr lang="en-NZ" sz="1200" dirty="0" smtClean="0">
                <a:solidFill>
                  <a:schemeClr val="tx1"/>
                </a:solidFill>
                <a:latin typeface="Arial" panose="020B0604020202020204" pitchFamily="34" charset="0"/>
                <a:cs typeface="Arial" panose="020B0604020202020204" pitchFamily="34" charset="0"/>
              </a:rPr>
              <a:t>Pa </a:t>
            </a:r>
            <a:r>
              <a:rPr lang="en-NZ" sz="1200" dirty="0">
                <a:solidFill>
                  <a:schemeClr val="tx1"/>
                </a:solidFill>
                <a:latin typeface="Arial" panose="020B0604020202020204" pitchFamily="34" charset="0"/>
                <a:cs typeface="Arial" panose="020B0604020202020204" pitchFamily="34" charset="0"/>
              </a:rPr>
              <a:t>sites are not evenly distributed relative </a:t>
            </a:r>
            <a:r>
              <a:rPr lang="en-NZ" sz="1200" dirty="0" smtClean="0">
                <a:solidFill>
                  <a:schemeClr val="tx1"/>
                </a:solidFill>
                <a:latin typeface="Arial" panose="020B0604020202020204" pitchFamily="34" charset="0"/>
                <a:cs typeface="Arial" panose="020B0604020202020204" pitchFamily="34" charset="0"/>
              </a:rPr>
              <a:t>to regional least cost travel </a:t>
            </a:r>
            <a:r>
              <a:rPr lang="en-NZ" sz="1200" dirty="0">
                <a:solidFill>
                  <a:schemeClr val="tx1"/>
                </a:solidFill>
                <a:latin typeface="Arial" panose="020B0604020202020204" pitchFamily="34" charset="0"/>
                <a:cs typeface="Arial" panose="020B0604020202020204" pitchFamily="34" charset="0"/>
              </a:rPr>
              <a:t>routes</a:t>
            </a:r>
          </a:p>
        </p:txBody>
      </p:sp>
      <p:sp>
        <p:nvSpPr>
          <p:cNvPr id="5" name="Rectangular Callout 4"/>
          <p:cNvSpPr/>
          <p:nvPr/>
        </p:nvSpPr>
        <p:spPr>
          <a:xfrm>
            <a:off x="7178564" y="1418238"/>
            <a:ext cx="3592438" cy="1072055"/>
          </a:xfrm>
          <a:prstGeom prst="wedgeRectCallout">
            <a:avLst>
              <a:gd name="adj1" fmla="val -65926"/>
              <a:gd name="adj2" fmla="val 120991"/>
            </a:avLst>
          </a:prstGeom>
          <a:solidFill>
            <a:srgbClr val="6A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endParaRPr lang="en-NZ" sz="1200" dirty="0" smtClean="0">
              <a:solidFill>
                <a:schemeClr val="tx1"/>
              </a:solidFill>
              <a:latin typeface="Arial" panose="020B0604020202020204" pitchFamily="34" charset="0"/>
              <a:cs typeface="Arial" panose="020B0604020202020204" pitchFamily="34" charset="0"/>
            </a:endParaRPr>
          </a:p>
          <a:p>
            <a:pPr marL="0" lvl="1"/>
            <a:r>
              <a:rPr lang="en-NZ" sz="1200" b="1" u="sng" dirty="0" smtClean="0">
                <a:solidFill>
                  <a:schemeClr val="tx1"/>
                </a:solidFill>
                <a:latin typeface="Arial" panose="020B0604020202020204" pitchFamily="34" charset="0"/>
                <a:cs typeface="Arial" panose="020B0604020202020204" pitchFamily="34" charset="0"/>
              </a:rPr>
              <a:t>2:  2</a:t>
            </a:r>
            <a:r>
              <a:rPr lang="en-NZ" sz="1200" b="1" u="sng" baseline="30000" dirty="0" smtClean="0">
                <a:solidFill>
                  <a:schemeClr val="tx1"/>
                </a:solidFill>
                <a:latin typeface="Arial" panose="020B0604020202020204" pitchFamily="34" charset="0"/>
                <a:cs typeface="Arial" panose="020B0604020202020204" pitchFamily="34" charset="0"/>
              </a:rPr>
              <a:t>nd</a:t>
            </a:r>
            <a:r>
              <a:rPr lang="en-NZ" sz="1200" b="1" u="sng" dirty="0" smtClean="0">
                <a:solidFill>
                  <a:schemeClr val="tx1"/>
                </a:solidFill>
                <a:latin typeface="Arial" panose="020B0604020202020204" pitchFamily="34" charset="0"/>
                <a:cs typeface="Arial" panose="020B0604020202020204" pitchFamily="34" charset="0"/>
              </a:rPr>
              <a:t> hypothesis </a:t>
            </a:r>
          </a:p>
          <a:p>
            <a:pPr marL="0" lvl="1"/>
            <a:r>
              <a:rPr lang="en-NZ" sz="1200" dirty="0" smtClean="0">
                <a:solidFill>
                  <a:schemeClr val="tx1"/>
                </a:solidFill>
                <a:latin typeface="Arial" panose="020B0604020202020204" pitchFamily="34" charset="0"/>
                <a:cs typeface="Arial" panose="020B0604020202020204" pitchFamily="34" charset="0"/>
              </a:rPr>
              <a:t>expected </a:t>
            </a:r>
            <a:r>
              <a:rPr lang="en-NZ" sz="1200" dirty="0">
                <a:solidFill>
                  <a:schemeClr val="tx1"/>
                </a:solidFill>
                <a:latin typeface="Arial" panose="020B0604020202020204" pitchFamily="34" charset="0"/>
                <a:cs typeface="Arial" panose="020B0604020202020204" pitchFamily="34" charset="0"/>
              </a:rPr>
              <a:t>high Gain statistic for Pa site density relative to regional travel paths is not supported by the current recorded Pa site locations.</a:t>
            </a:r>
          </a:p>
          <a:p>
            <a:pPr algn="ctr"/>
            <a:endParaRPr lang="en-NZ" sz="1400" dirty="0">
              <a:solidFill>
                <a:schemeClr val="tx1"/>
              </a:solidFill>
              <a:latin typeface="Arial" panose="020B0604020202020204" pitchFamily="34" charset="0"/>
              <a:cs typeface="Arial" panose="020B0604020202020204" pitchFamily="34" charset="0"/>
            </a:endParaRPr>
          </a:p>
        </p:txBody>
      </p:sp>
      <p:sp>
        <p:nvSpPr>
          <p:cNvPr id="6" name="Rectangular Callout 5"/>
          <p:cNvSpPr/>
          <p:nvPr/>
        </p:nvSpPr>
        <p:spPr>
          <a:xfrm>
            <a:off x="7865940" y="2917408"/>
            <a:ext cx="4147384" cy="1667204"/>
          </a:xfrm>
          <a:prstGeom prst="wedgeRectCallout">
            <a:avLst>
              <a:gd name="adj1" fmla="val -72006"/>
              <a:gd name="adj2" fmla="val 746"/>
            </a:avLst>
          </a:prstGeom>
          <a:solidFill>
            <a:srgbClr val="9A9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NZ" sz="1200" b="1" u="sng" dirty="0" smtClean="0">
                <a:solidFill>
                  <a:schemeClr val="tx1"/>
                </a:solidFill>
                <a:latin typeface="Arial" panose="020B0604020202020204" pitchFamily="34" charset="0"/>
                <a:cs typeface="Arial" panose="020B0604020202020204" pitchFamily="34" charset="0"/>
              </a:rPr>
              <a:t>3: Research question</a:t>
            </a:r>
          </a:p>
          <a:p>
            <a:pPr lvl="1"/>
            <a:r>
              <a:rPr lang="en-NZ" sz="1200" dirty="0" smtClean="0">
                <a:solidFill>
                  <a:schemeClr val="tx1"/>
                </a:solidFill>
                <a:latin typeface="Arial" panose="020B0604020202020204" pitchFamily="34" charset="0"/>
                <a:cs typeface="Arial" panose="020B0604020202020204" pitchFamily="34" charset="0"/>
              </a:rPr>
              <a:t>Pa site proximity in real terms;</a:t>
            </a:r>
          </a:p>
          <a:p>
            <a:pPr marL="628650" lvl="1" indent="-171450">
              <a:buFont typeface="Arial" panose="020B0604020202020204" pitchFamily="34" charset="0"/>
              <a:buChar char="•"/>
            </a:pPr>
            <a:r>
              <a:rPr lang="en-NZ" sz="1200" dirty="0" smtClean="0">
                <a:solidFill>
                  <a:schemeClr val="tx1"/>
                </a:solidFill>
                <a:latin typeface="Arial" panose="020B0604020202020204" pitchFamily="34" charset="0"/>
                <a:cs typeface="Arial" panose="020B0604020202020204" pitchFamily="34" charset="0"/>
              </a:rPr>
              <a:t>79</a:t>
            </a:r>
            <a:r>
              <a:rPr lang="en-NZ" sz="1200" dirty="0">
                <a:solidFill>
                  <a:schemeClr val="tx1"/>
                </a:solidFill>
                <a:latin typeface="Arial" panose="020B0604020202020204" pitchFamily="34" charset="0"/>
                <a:cs typeface="Arial" panose="020B0604020202020204" pitchFamily="34" charset="0"/>
              </a:rPr>
              <a:t>% of Pa sites are located within an 8.7 minute walk from a primary path </a:t>
            </a:r>
          </a:p>
          <a:p>
            <a:pPr marL="628650" lvl="1" indent="-171450">
              <a:buFont typeface="Arial" panose="020B0604020202020204" pitchFamily="34" charset="0"/>
              <a:buChar char="•"/>
            </a:pPr>
            <a:r>
              <a:rPr lang="en-NZ" sz="1200" dirty="0" smtClean="0">
                <a:solidFill>
                  <a:schemeClr val="tx1"/>
                </a:solidFill>
                <a:latin typeface="Arial" panose="020B0604020202020204" pitchFamily="34" charset="0"/>
                <a:cs typeface="Arial" panose="020B0604020202020204" pitchFamily="34" charset="0"/>
              </a:rPr>
              <a:t>77</a:t>
            </a:r>
            <a:r>
              <a:rPr lang="en-NZ" sz="1200" dirty="0">
                <a:solidFill>
                  <a:schemeClr val="tx1"/>
                </a:solidFill>
                <a:latin typeface="Arial" panose="020B0604020202020204" pitchFamily="34" charset="0"/>
                <a:cs typeface="Arial" panose="020B0604020202020204" pitchFamily="34" charset="0"/>
              </a:rPr>
              <a:t>% of Pa are located within a 7 minute walk of a combined primary </a:t>
            </a:r>
            <a:endParaRPr lang="en-NZ" sz="1200" dirty="0" smtClean="0">
              <a:solidFill>
                <a:schemeClr val="tx1"/>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NZ" sz="1200" dirty="0">
                <a:solidFill>
                  <a:schemeClr val="tx1"/>
                </a:solidFill>
                <a:latin typeface="Arial" panose="020B0604020202020204" pitchFamily="34" charset="0"/>
                <a:cs typeface="Arial" panose="020B0604020202020204" pitchFamily="34" charset="0"/>
              </a:rPr>
              <a:t>H</a:t>
            </a:r>
            <a:r>
              <a:rPr lang="en-NZ" sz="1200" dirty="0" smtClean="0">
                <a:solidFill>
                  <a:schemeClr val="tx1"/>
                </a:solidFill>
                <a:latin typeface="Arial" panose="020B0604020202020204" pitchFamily="34" charset="0"/>
                <a:cs typeface="Arial" panose="020B0604020202020204" pitchFamily="34" charset="0"/>
              </a:rPr>
              <a:t>igh </a:t>
            </a:r>
            <a:r>
              <a:rPr lang="en-NZ" sz="1200" dirty="0">
                <a:solidFill>
                  <a:schemeClr val="tx1"/>
                </a:solidFill>
                <a:latin typeface="Arial" panose="020B0604020202020204" pitchFamily="34" charset="0"/>
                <a:cs typeface="Arial" panose="020B0604020202020204" pitchFamily="34" charset="0"/>
              </a:rPr>
              <a:t>level of </a:t>
            </a:r>
            <a:r>
              <a:rPr lang="en-NZ" sz="1200" dirty="0" smtClean="0">
                <a:solidFill>
                  <a:schemeClr val="tx1"/>
                </a:solidFill>
                <a:latin typeface="Arial" panose="020B0604020202020204" pitchFamily="34" charset="0"/>
                <a:cs typeface="Arial" panose="020B0604020202020204" pitchFamily="34" charset="0"/>
              </a:rPr>
              <a:t>accessibility varying by topography</a:t>
            </a:r>
            <a:endParaRPr lang="en-NZ" sz="1200" b="1" dirty="0">
              <a:solidFill>
                <a:schemeClr val="tx1"/>
              </a:solidFill>
              <a:latin typeface="Arial" panose="020B0604020202020204" pitchFamily="34" charset="0"/>
              <a:cs typeface="Arial" panose="020B0604020202020204" pitchFamily="34" charset="0"/>
            </a:endParaRPr>
          </a:p>
        </p:txBody>
      </p:sp>
      <p:sp>
        <p:nvSpPr>
          <p:cNvPr id="7" name="Rectangular Callout 6"/>
          <p:cNvSpPr/>
          <p:nvPr/>
        </p:nvSpPr>
        <p:spPr>
          <a:xfrm>
            <a:off x="6870611" y="4964430"/>
            <a:ext cx="3561956" cy="1267547"/>
          </a:xfrm>
          <a:prstGeom prst="wedgeRectCallout">
            <a:avLst>
              <a:gd name="adj1" fmla="val -60587"/>
              <a:gd name="adj2" fmla="val -117600"/>
            </a:avLst>
          </a:prstGeom>
          <a:solidFill>
            <a:srgbClr val="AF8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b="1" u="sng" dirty="0" smtClean="0">
                <a:solidFill>
                  <a:schemeClr val="tx1"/>
                </a:solidFill>
                <a:latin typeface="Arial" panose="020B0604020202020204" pitchFamily="34" charset="0"/>
                <a:cs typeface="Arial" panose="020B0604020202020204" pitchFamily="34" charset="0"/>
              </a:rPr>
              <a:t>4: Path distance interval method</a:t>
            </a:r>
          </a:p>
          <a:p>
            <a:r>
              <a:rPr lang="en-NZ" sz="1200" dirty="0" smtClean="0">
                <a:solidFill>
                  <a:schemeClr val="tx1"/>
                </a:solidFill>
                <a:latin typeface="Arial" panose="020B0604020202020204" pitchFamily="34" charset="0"/>
                <a:cs typeface="Arial" panose="020B0604020202020204" pitchFamily="34" charset="0"/>
              </a:rPr>
              <a:t>Equal (cost distance - travel time) </a:t>
            </a:r>
            <a:r>
              <a:rPr lang="en-NZ" sz="1200" dirty="0">
                <a:solidFill>
                  <a:schemeClr val="tx1"/>
                </a:solidFill>
                <a:latin typeface="Arial" panose="020B0604020202020204" pitchFamily="34" charset="0"/>
                <a:cs typeface="Arial" panose="020B0604020202020204" pitchFamily="34" charset="0"/>
              </a:rPr>
              <a:t>interval method used by the original author is inappropriate and introduces the risk of </a:t>
            </a:r>
            <a:r>
              <a:rPr lang="en-NZ" sz="1200" dirty="0" smtClean="0">
                <a:solidFill>
                  <a:schemeClr val="tx1"/>
                </a:solidFill>
                <a:latin typeface="Arial" panose="020B0604020202020204" pitchFamily="34" charset="0"/>
                <a:cs typeface="Arial" panose="020B0604020202020204" pitchFamily="34" charset="0"/>
              </a:rPr>
              <a:t>not meeting the minimum expected site count criteria for Chi Squared.</a:t>
            </a:r>
            <a:endParaRPr lang="en-NZ" sz="1200" dirty="0">
              <a:solidFill>
                <a:schemeClr val="tx1"/>
              </a:solidFill>
              <a:latin typeface="Arial" panose="020B0604020202020204" pitchFamily="34" charset="0"/>
              <a:cs typeface="Arial" panose="020B0604020202020204" pitchFamily="34" charset="0"/>
            </a:endParaRPr>
          </a:p>
        </p:txBody>
      </p:sp>
      <p:sp>
        <p:nvSpPr>
          <p:cNvPr id="8" name="Rectangular Callout 7"/>
          <p:cNvSpPr/>
          <p:nvPr/>
        </p:nvSpPr>
        <p:spPr>
          <a:xfrm>
            <a:off x="2194560" y="5080239"/>
            <a:ext cx="3928766" cy="1151738"/>
          </a:xfrm>
          <a:prstGeom prst="wedgeRectCallout">
            <a:avLst>
              <a:gd name="adj1" fmla="val 41110"/>
              <a:gd name="adj2" fmla="val -127071"/>
            </a:avLst>
          </a:prstGeom>
          <a:solidFill>
            <a:srgbClr val="8FA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NZ" sz="1200" b="1" u="sng" dirty="0" smtClean="0">
                <a:solidFill>
                  <a:schemeClr val="tx1"/>
                </a:solidFill>
                <a:latin typeface="Arial" panose="020B0604020202020204" pitchFamily="34" charset="0"/>
                <a:cs typeface="Arial" panose="020B0604020202020204" pitchFamily="34" charset="0"/>
              </a:rPr>
              <a:t>5: Secondary path method</a:t>
            </a:r>
          </a:p>
          <a:p>
            <a:pPr lvl="1"/>
            <a:r>
              <a:rPr lang="en-NZ" sz="1200" dirty="0" smtClean="0">
                <a:solidFill>
                  <a:schemeClr val="tx1"/>
                </a:solidFill>
                <a:latin typeface="Arial" panose="020B0604020202020204" pitchFamily="34" charset="0"/>
                <a:cs typeface="Arial" panose="020B0604020202020204" pitchFamily="34" charset="0"/>
              </a:rPr>
              <a:t>The </a:t>
            </a:r>
            <a:r>
              <a:rPr lang="en-NZ" sz="1200" dirty="0">
                <a:solidFill>
                  <a:schemeClr val="tx1"/>
                </a:solidFill>
                <a:latin typeface="Arial" panose="020B0604020202020204" pitchFamily="34" charset="0"/>
                <a:cs typeface="Arial" panose="020B0604020202020204" pitchFamily="34" charset="0"/>
              </a:rPr>
              <a:t>flow accumulation method used to create secondary paths does not use </a:t>
            </a:r>
            <a:r>
              <a:rPr lang="en-NZ" sz="1200" dirty="0" smtClean="0">
                <a:solidFill>
                  <a:schemeClr val="tx1"/>
                </a:solidFill>
                <a:latin typeface="Arial" panose="020B0604020202020204" pitchFamily="34" charset="0"/>
                <a:cs typeface="Arial" panose="020B0604020202020204" pitchFamily="34" charset="0"/>
              </a:rPr>
              <a:t>optimal LCP method</a:t>
            </a:r>
            <a:endParaRPr lang="en-NZ" sz="1200" dirty="0">
              <a:solidFill>
                <a:schemeClr val="tx1"/>
              </a:solidFill>
              <a:latin typeface="Arial" panose="020B0604020202020204" pitchFamily="34" charset="0"/>
              <a:cs typeface="Arial" panose="020B0604020202020204" pitchFamily="34" charset="0"/>
            </a:endParaRPr>
          </a:p>
        </p:txBody>
      </p:sp>
      <p:sp>
        <p:nvSpPr>
          <p:cNvPr id="9" name="Rectangular Callout 8"/>
          <p:cNvSpPr/>
          <p:nvPr/>
        </p:nvSpPr>
        <p:spPr>
          <a:xfrm>
            <a:off x="1519796" y="3998135"/>
            <a:ext cx="2944999" cy="859089"/>
          </a:xfrm>
          <a:prstGeom prst="wedgeRectCallout">
            <a:avLst>
              <a:gd name="adj1" fmla="val 70881"/>
              <a:gd name="adj2" fmla="val -52730"/>
            </a:avLst>
          </a:prstGeom>
          <a:solidFill>
            <a:srgbClr val="FFC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u="sng" dirty="0" smtClean="0">
                <a:solidFill>
                  <a:schemeClr val="tx1"/>
                </a:solidFill>
                <a:latin typeface="Arial" panose="020B0604020202020204" pitchFamily="34" charset="0"/>
                <a:cs typeface="Arial" panose="020B0604020202020204" pitchFamily="34" charset="0"/>
              </a:rPr>
              <a:t>6: Travel cost surface </a:t>
            </a:r>
            <a:endParaRPr lang="en-NZ" sz="1200" b="1" u="sng" dirty="0">
              <a:solidFill>
                <a:schemeClr val="tx1"/>
              </a:solidFill>
              <a:latin typeface="Arial" panose="020B0604020202020204" pitchFamily="34" charset="0"/>
              <a:cs typeface="Arial" panose="020B0604020202020204" pitchFamily="34" charset="0"/>
            </a:endParaRPr>
          </a:p>
          <a:p>
            <a:pPr algn="ctr"/>
            <a:r>
              <a:rPr lang="en-NZ" sz="1200" dirty="0" smtClean="0">
                <a:solidFill>
                  <a:schemeClr val="tx1"/>
                </a:solidFill>
                <a:latin typeface="Arial" panose="020B0604020202020204" pitchFamily="34" charset="0"/>
                <a:cs typeface="Arial" panose="020B0604020202020204" pitchFamily="34" charset="0"/>
              </a:rPr>
              <a:t>missing wetland areas</a:t>
            </a:r>
            <a:endParaRPr lang="en-NZ" sz="1200" dirty="0">
              <a:solidFill>
                <a:schemeClr val="tx1"/>
              </a:solidFill>
              <a:latin typeface="Arial" panose="020B0604020202020204" pitchFamily="34" charset="0"/>
              <a:cs typeface="Arial" panose="020B0604020202020204" pitchFamily="34" charset="0"/>
            </a:endParaRPr>
          </a:p>
        </p:txBody>
      </p:sp>
      <p:sp>
        <p:nvSpPr>
          <p:cNvPr id="11" name="Flowchart: Connector 10"/>
          <p:cNvSpPr/>
          <p:nvPr/>
        </p:nvSpPr>
        <p:spPr>
          <a:xfrm>
            <a:off x="4882580" y="3085705"/>
            <a:ext cx="2081048" cy="1109893"/>
          </a:xfrm>
          <a:prstGeom prst="flowChartConnector">
            <a:avLst/>
          </a:prstGeom>
          <a:solidFill>
            <a:srgbClr val="BDB6A3"/>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NZ" dirty="0" smtClean="0">
                <a:solidFill>
                  <a:schemeClr val="tx1"/>
                </a:solidFill>
              </a:rPr>
              <a:t>CONCLUSION</a:t>
            </a:r>
            <a:endParaRPr lang="en-NZ" dirty="0">
              <a:solidFill>
                <a:schemeClr val="tx1"/>
              </a:solidFill>
            </a:endParaRPr>
          </a:p>
        </p:txBody>
      </p:sp>
      <p:sp>
        <p:nvSpPr>
          <p:cNvPr id="12" name="Rectangular Callout 11"/>
          <p:cNvSpPr/>
          <p:nvPr/>
        </p:nvSpPr>
        <p:spPr>
          <a:xfrm>
            <a:off x="1021606" y="1418238"/>
            <a:ext cx="3860974" cy="898635"/>
          </a:xfrm>
          <a:prstGeom prst="wedgeRectCallout">
            <a:avLst>
              <a:gd name="adj1" fmla="val 60906"/>
              <a:gd name="adj2" fmla="val 147275"/>
            </a:avLst>
          </a:prstGeom>
          <a:solidFill>
            <a:srgbClr val="AA9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u="sng" dirty="0" smtClean="0">
                <a:solidFill>
                  <a:schemeClr val="tx1"/>
                </a:solidFill>
                <a:latin typeface="Arial" panose="020B0604020202020204" pitchFamily="34" charset="0"/>
                <a:cs typeface="Arial" panose="020B0604020202020204" pitchFamily="34" charset="0"/>
              </a:rPr>
              <a:t>8: Temporal classification of archaeological sites </a:t>
            </a:r>
            <a:r>
              <a:rPr lang="en-NZ" sz="1200" dirty="0" smtClean="0">
                <a:solidFill>
                  <a:schemeClr val="tx1"/>
                </a:solidFill>
                <a:latin typeface="Arial" panose="020B0604020202020204" pitchFamily="34" charset="0"/>
                <a:cs typeface="Arial" panose="020B0604020202020204" pitchFamily="34" charset="0"/>
              </a:rPr>
              <a:t>Archaeological sites would benefit from a temporal classification to allow analysis by period rather than assuming all sites were present </a:t>
            </a:r>
            <a:endParaRPr lang="en-NZ"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95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ular Callout 2"/>
          <p:cNvSpPr/>
          <p:nvPr/>
        </p:nvSpPr>
        <p:spPr>
          <a:xfrm>
            <a:off x="861848" y="2915438"/>
            <a:ext cx="3443189" cy="725213"/>
          </a:xfrm>
          <a:prstGeom prst="wedgeRectCallout">
            <a:avLst>
              <a:gd name="adj1" fmla="val 67612"/>
              <a:gd name="adj2" fmla="val 324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smtClean="0">
                <a:solidFill>
                  <a:schemeClr val="tx1"/>
                </a:solidFill>
                <a:latin typeface="Arial" panose="020B0604020202020204" pitchFamily="34" charset="0"/>
                <a:cs typeface="Arial" panose="020B0604020202020204" pitchFamily="34" charset="0"/>
              </a:rPr>
              <a:t>Develop alternative methods to secondary flow paths by identifying suitable destination locations to allow LCP use</a:t>
            </a:r>
            <a:endParaRPr lang="en-NZ" sz="1200" dirty="0">
              <a:solidFill>
                <a:schemeClr val="tx1"/>
              </a:solidFill>
              <a:latin typeface="Arial" panose="020B0604020202020204" pitchFamily="34" charset="0"/>
              <a:cs typeface="Arial" panose="020B0604020202020204" pitchFamily="34" charset="0"/>
            </a:endParaRPr>
          </a:p>
        </p:txBody>
      </p:sp>
      <p:sp>
        <p:nvSpPr>
          <p:cNvPr id="4" name="Rectangular Callout 3"/>
          <p:cNvSpPr/>
          <p:nvPr/>
        </p:nvSpPr>
        <p:spPr>
          <a:xfrm>
            <a:off x="5314029" y="272118"/>
            <a:ext cx="3299197" cy="840828"/>
          </a:xfrm>
          <a:prstGeom prst="wedgeRectCallout">
            <a:avLst>
              <a:gd name="adj1" fmla="val -31021"/>
              <a:gd name="adj2" fmla="val 286898"/>
            </a:avLst>
          </a:prstGeom>
          <a:solidFill>
            <a:srgbClr val="979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dirty="0">
                <a:solidFill>
                  <a:schemeClr val="tx1"/>
                </a:solidFill>
                <a:latin typeface="Arial" panose="020B0604020202020204" pitchFamily="34" charset="0"/>
                <a:cs typeface="Arial" panose="020B0604020202020204" pitchFamily="34" charset="0"/>
              </a:rPr>
              <a:t>The development of a more realistic travel friction surface representing prehistoric vegetation</a:t>
            </a:r>
          </a:p>
        </p:txBody>
      </p:sp>
      <p:sp>
        <p:nvSpPr>
          <p:cNvPr id="5" name="Rectangular Callout 4"/>
          <p:cNvSpPr/>
          <p:nvPr/>
        </p:nvSpPr>
        <p:spPr>
          <a:xfrm>
            <a:off x="7178564" y="1418238"/>
            <a:ext cx="3592438" cy="1072055"/>
          </a:xfrm>
          <a:prstGeom prst="wedgeRectCallout">
            <a:avLst>
              <a:gd name="adj1" fmla="val -65926"/>
              <a:gd name="adj2" fmla="val 120991"/>
            </a:avLst>
          </a:prstGeom>
          <a:solidFill>
            <a:srgbClr val="9F8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endParaRPr lang="en-NZ" sz="1200" dirty="0" smtClean="0">
              <a:solidFill>
                <a:schemeClr val="tx1"/>
              </a:solidFill>
              <a:latin typeface="Arial" panose="020B0604020202020204" pitchFamily="34" charset="0"/>
              <a:cs typeface="Arial" panose="020B0604020202020204" pitchFamily="34" charset="0"/>
            </a:endParaRPr>
          </a:p>
          <a:p>
            <a:pPr marL="0" lvl="1"/>
            <a:r>
              <a:rPr lang="en-NZ" sz="1200" dirty="0" smtClean="0"/>
              <a:t>The </a:t>
            </a:r>
            <a:r>
              <a:rPr lang="en-NZ" sz="1200" dirty="0"/>
              <a:t>addition of river width and depth attributes to the national river network dataset </a:t>
            </a:r>
            <a:endParaRPr lang="en-NZ" sz="1400" dirty="0">
              <a:solidFill>
                <a:schemeClr val="tx1"/>
              </a:solidFill>
              <a:latin typeface="Arial" panose="020B0604020202020204" pitchFamily="34" charset="0"/>
              <a:cs typeface="Arial" panose="020B0604020202020204" pitchFamily="34" charset="0"/>
            </a:endParaRPr>
          </a:p>
        </p:txBody>
      </p:sp>
      <p:sp>
        <p:nvSpPr>
          <p:cNvPr id="6" name="Rectangular Callout 5"/>
          <p:cNvSpPr/>
          <p:nvPr/>
        </p:nvSpPr>
        <p:spPr>
          <a:xfrm>
            <a:off x="7847021" y="3100878"/>
            <a:ext cx="4147384" cy="1079546"/>
          </a:xfrm>
          <a:prstGeom prst="wedgeRectCallout">
            <a:avLst>
              <a:gd name="adj1" fmla="val -72006"/>
              <a:gd name="adj2" fmla="val 746"/>
            </a:avLst>
          </a:prstGeom>
          <a:solidFill>
            <a:srgbClr val="88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NZ" sz="1200" dirty="0"/>
              <a:t>Further analysis of least cost path methods to determine whether travel time or energy consumption produces the most realistic least cost routes</a:t>
            </a:r>
            <a:endParaRPr lang="en-NZ" sz="1200" b="1" dirty="0">
              <a:solidFill>
                <a:schemeClr val="tx1"/>
              </a:solidFill>
              <a:latin typeface="Arial" panose="020B0604020202020204" pitchFamily="34" charset="0"/>
              <a:cs typeface="Arial" panose="020B0604020202020204" pitchFamily="34" charset="0"/>
            </a:endParaRPr>
          </a:p>
        </p:txBody>
      </p:sp>
      <p:sp>
        <p:nvSpPr>
          <p:cNvPr id="7" name="Rectangular Callout 6"/>
          <p:cNvSpPr/>
          <p:nvPr/>
        </p:nvSpPr>
        <p:spPr>
          <a:xfrm>
            <a:off x="6593138" y="5098633"/>
            <a:ext cx="3561956" cy="1151738"/>
          </a:xfrm>
          <a:prstGeom prst="wedgeRectCallout">
            <a:avLst>
              <a:gd name="adj1" fmla="val -55630"/>
              <a:gd name="adj2" fmla="val -135121"/>
            </a:avLst>
          </a:prstGeom>
          <a:solidFill>
            <a:srgbClr val="A9A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dirty="0" smtClean="0">
                <a:solidFill>
                  <a:schemeClr val="tx1"/>
                </a:solidFill>
                <a:latin typeface="Arial" panose="020B0604020202020204" pitchFamily="34" charset="0"/>
                <a:cs typeface="Arial" panose="020B0604020202020204" pitchFamily="34" charset="0"/>
              </a:rPr>
              <a:t>Inclusion of canoe travel</a:t>
            </a:r>
            <a:endParaRPr lang="en-NZ" sz="1200" dirty="0">
              <a:solidFill>
                <a:schemeClr val="tx1"/>
              </a:solidFill>
              <a:latin typeface="Arial" panose="020B0604020202020204" pitchFamily="34" charset="0"/>
              <a:cs typeface="Arial" panose="020B0604020202020204" pitchFamily="34" charset="0"/>
            </a:endParaRPr>
          </a:p>
        </p:txBody>
      </p:sp>
      <p:sp>
        <p:nvSpPr>
          <p:cNvPr id="8" name="Rectangular Callout 7"/>
          <p:cNvSpPr/>
          <p:nvPr/>
        </p:nvSpPr>
        <p:spPr>
          <a:xfrm>
            <a:off x="1994338" y="5098633"/>
            <a:ext cx="3928766" cy="1151738"/>
          </a:xfrm>
          <a:prstGeom prst="wedgeRectCallout">
            <a:avLst>
              <a:gd name="adj1" fmla="val 40308"/>
              <a:gd name="adj2" fmla="val -130905"/>
            </a:avLst>
          </a:prstGeom>
          <a:solidFill>
            <a:srgbClr val="6C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200" dirty="0">
                <a:solidFill>
                  <a:schemeClr val="tx1"/>
                </a:solidFill>
                <a:latin typeface="Arial" panose="020B0604020202020204" pitchFamily="34" charset="0"/>
                <a:cs typeface="Arial" panose="020B0604020202020204" pitchFamily="34" charset="0"/>
              </a:rPr>
              <a:t>Improvements to GIS software are required to address known limitations related to neighbourhood search extents when calculating rates of change in slope and inconsistent application of Dijkstra’s algorithm in least cost path analysis</a:t>
            </a:r>
            <a:r>
              <a:rPr lang="en-NZ" sz="1600" dirty="0"/>
              <a:t>. </a:t>
            </a:r>
          </a:p>
        </p:txBody>
      </p:sp>
      <p:sp>
        <p:nvSpPr>
          <p:cNvPr id="9" name="Rectangular Callout 8"/>
          <p:cNvSpPr/>
          <p:nvPr/>
        </p:nvSpPr>
        <p:spPr>
          <a:xfrm>
            <a:off x="1292772" y="3998135"/>
            <a:ext cx="3172023" cy="859089"/>
          </a:xfrm>
          <a:prstGeom prst="wedgeRectCallout">
            <a:avLst>
              <a:gd name="adj1" fmla="val 70025"/>
              <a:gd name="adj2" fmla="val -54198"/>
            </a:avLst>
          </a:prstGeom>
          <a:solidFill>
            <a:srgbClr val="A9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smtClean="0">
                <a:solidFill>
                  <a:schemeClr val="tx1"/>
                </a:solidFill>
                <a:latin typeface="Arial" panose="020B0604020202020204" pitchFamily="34" charset="0"/>
                <a:cs typeface="Arial" panose="020B0604020202020204" pitchFamily="34" charset="0"/>
              </a:rPr>
              <a:t>Adaptation of ArcGIS statistical tools to allow them to work with surface based data</a:t>
            </a:r>
            <a:endParaRPr lang="en-NZ" sz="1200" dirty="0">
              <a:solidFill>
                <a:schemeClr val="tx1"/>
              </a:solidFill>
              <a:latin typeface="Arial" panose="020B0604020202020204" pitchFamily="34" charset="0"/>
              <a:cs typeface="Arial" panose="020B0604020202020204" pitchFamily="34" charset="0"/>
            </a:endParaRPr>
          </a:p>
        </p:txBody>
      </p:sp>
      <p:sp>
        <p:nvSpPr>
          <p:cNvPr id="11" name="Flowchart: Connector 10"/>
          <p:cNvSpPr/>
          <p:nvPr/>
        </p:nvSpPr>
        <p:spPr>
          <a:xfrm>
            <a:off x="4882580" y="3085705"/>
            <a:ext cx="2081048" cy="1109893"/>
          </a:xfrm>
          <a:prstGeom prst="flowChartConnector">
            <a:avLst/>
          </a:prstGeom>
          <a:solidFill>
            <a:srgbClr val="BDB6A3"/>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NZ" dirty="0" smtClean="0">
                <a:solidFill>
                  <a:schemeClr val="tx1"/>
                </a:solidFill>
              </a:rPr>
              <a:t>FUTURE RESEARCH</a:t>
            </a:r>
            <a:endParaRPr lang="en-NZ" dirty="0">
              <a:solidFill>
                <a:schemeClr val="tx1"/>
              </a:solidFill>
            </a:endParaRPr>
          </a:p>
        </p:txBody>
      </p:sp>
      <p:sp>
        <p:nvSpPr>
          <p:cNvPr id="12" name="Rectangular Callout 11"/>
          <p:cNvSpPr/>
          <p:nvPr/>
        </p:nvSpPr>
        <p:spPr>
          <a:xfrm>
            <a:off x="1339544" y="1591660"/>
            <a:ext cx="3543036" cy="725213"/>
          </a:xfrm>
          <a:prstGeom prst="wedgeRectCallout">
            <a:avLst>
              <a:gd name="adj1" fmla="val 63683"/>
              <a:gd name="adj2" fmla="val 167626"/>
            </a:avLst>
          </a:prstGeom>
          <a:solidFill>
            <a:srgbClr val="E3E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smtClean="0">
                <a:solidFill>
                  <a:schemeClr val="tx1"/>
                </a:solidFill>
                <a:latin typeface="Arial" panose="020B0604020202020204" pitchFamily="34" charset="0"/>
                <a:cs typeface="Arial" panose="020B0604020202020204" pitchFamily="34" charset="0"/>
              </a:rPr>
              <a:t>Classify study areas by land form type to determine site proximity to optimal routes in flat, moderate and steep areas.</a:t>
            </a:r>
            <a:endParaRPr lang="en-NZ"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83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4627" y="708983"/>
            <a:ext cx="7187184" cy="523220"/>
          </a:xfrm>
          <a:prstGeom prst="rect">
            <a:avLst/>
          </a:prstGeom>
          <a:noFill/>
        </p:spPr>
        <p:txBody>
          <a:bodyPr wrap="square" rtlCol="0">
            <a:spAutoFit/>
          </a:bodyPr>
          <a:lstStyle/>
          <a:p>
            <a:r>
              <a:rPr lang="en-NZ" sz="2800" dirty="0" smtClean="0"/>
              <a:t>Research question</a:t>
            </a:r>
          </a:p>
        </p:txBody>
      </p:sp>
      <p:sp>
        <p:nvSpPr>
          <p:cNvPr id="5" name="TextBox 4"/>
          <p:cNvSpPr txBox="1"/>
          <p:nvPr/>
        </p:nvSpPr>
        <p:spPr>
          <a:xfrm>
            <a:off x="1319792" y="1319382"/>
            <a:ext cx="8259105" cy="369332"/>
          </a:xfrm>
          <a:prstGeom prst="rect">
            <a:avLst/>
          </a:prstGeom>
          <a:noFill/>
        </p:spPr>
        <p:txBody>
          <a:bodyPr wrap="square" rtlCol="0">
            <a:spAutoFit/>
          </a:bodyPr>
          <a:lstStyle/>
          <a:p>
            <a:r>
              <a:rPr lang="en-NZ" dirty="0"/>
              <a:t>Are inland Pa sites positioned in close proximity to least cost overland travel paths?</a:t>
            </a:r>
          </a:p>
        </p:txBody>
      </p:sp>
      <p:sp>
        <p:nvSpPr>
          <p:cNvPr id="2" name="Rectangle 1"/>
          <p:cNvSpPr/>
          <p:nvPr/>
        </p:nvSpPr>
        <p:spPr>
          <a:xfrm>
            <a:off x="1319792" y="2734042"/>
            <a:ext cx="7824207" cy="3554819"/>
          </a:xfrm>
          <a:prstGeom prst="rect">
            <a:avLst/>
          </a:prstGeom>
          <a:solidFill>
            <a:schemeClr val="bg1">
              <a:alpha val="80000"/>
            </a:schemeClr>
          </a:solidFill>
        </p:spPr>
        <p:txBody>
          <a:bodyPr wrap="square">
            <a:spAutoFit/>
          </a:bodyPr>
          <a:lstStyle/>
          <a:p>
            <a:pPr lvl="0"/>
            <a:r>
              <a:rPr lang="en-NZ" dirty="0" smtClean="0"/>
              <a:t>Determine </a:t>
            </a:r>
            <a:r>
              <a:rPr lang="en-NZ" dirty="0"/>
              <a:t>if inland Pa sites </a:t>
            </a:r>
            <a:r>
              <a:rPr lang="en-NZ" dirty="0" smtClean="0"/>
              <a:t>(dependent variable) are </a:t>
            </a:r>
            <a:r>
              <a:rPr lang="en-NZ" dirty="0"/>
              <a:t>unevenly distributed across the landscape. </a:t>
            </a:r>
            <a:r>
              <a:rPr lang="en-NZ" dirty="0" smtClean="0"/>
              <a:t>This </a:t>
            </a:r>
            <a:r>
              <a:rPr lang="en-NZ" dirty="0"/>
              <a:t>will test the following hypothesis; </a:t>
            </a:r>
          </a:p>
          <a:p>
            <a:r>
              <a:rPr lang="en-NZ" b="1" i="1" dirty="0"/>
              <a:t> </a:t>
            </a:r>
            <a:endParaRPr lang="en-NZ" dirty="0"/>
          </a:p>
          <a:p>
            <a:r>
              <a:rPr lang="en-NZ" b="1" i="1" dirty="0" smtClean="0"/>
              <a:t>1. There </a:t>
            </a:r>
            <a:r>
              <a:rPr lang="en-NZ" b="1" i="1" dirty="0"/>
              <a:t>is a difference between observed and expected Pa site distribution. </a:t>
            </a:r>
            <a:r>
              <a:rPr lang="en-NZ" b="1" dirty="0"/>
              <a:t> </a:t>
            </a:r>
            <a:endParaRPr lang="en-NZ" dirty="0"/>
          </a:p>
          <a:p>
            <a:r>
              <a:rPr lang="en-NZ" b="1" i="1" dirty="0"/>
              <a:t> </a:t>
            </a:r>
            <a:endParaRPr lang="en-NZ" dirty="0"/>
          </a:p>
          <a:p>
            <a:pPr lvl="0"/>
            <a:r>
              <a:rPr lang="en-NZ" dirty="0" smtClean="0"/>
              <a:t>Test </a:t>
            </a:r>
            <a:r>
              <a:rPr lang="en-NZ" dirty="0"/>
              <a:t>the least cost network </a:t>
            </a:r>
            <a:r>
              <a:rPr lang="en-NZ" dirty="0" smtClean="0"/>
              <a:t>(independent variable) model’s </a:t>
            </a:r>
            <a:r>
              <a:rPr lang="en-NZ" dirty="0"/>
              <a:t>performance using a Gain statistic to measure </a:t>
            </a:r>
            <a:r>
              <a:rPr lang="en-NZ" dirty="0" smtClean="0"/>
              <a:t>Pa </a:t>
            </a:r>
            <a:r>
              <a:rPr lang="en-NZ" dirty="0"/>
              <a:t>site </a:t>
            </a:r>
            <a:r>
              <a:rPr lang="en-NZ" dirty="0" smtClean="0"/>
              <a:t>distribution characteristics relative </a:t>
            </a:r>
            <a:r>
              <a:rPr lang="en-NZ" dirty="0"/>
              <a:t>to </a:t>
            </a:r>
            <a:r>
              <a:rPr lang="en-NZ" dirty="0" smtClean="0"/>
              <a:t>least cost </a:t>
            </a:r>
            <a:r>
              <a:rPr lang="en-NZ" dirty="0"/>
              <a:t>travel paths. This will test the second hypothesis;</a:t>
            </a:r>
          </a:p>
          <a:p>
            <a:r>
              <a:rPr lang="en-NZ" b="1" i="1" dirty="0"/>
              <a:t> </a:t>
            </a:r>
            <a:endParaRPr lang="en-NZ" dirty="0"/>
          </a:p>
          <a:p>
            <a:r>
              <a:rPr lang="en-NZ" b="1" i="1" dirty="0" smtClean="0"/>
              <a:t>2. Inland </a:t>
            </a:r>
            <a:r>
              <a:rPr lang="en-NZ" b="1" i="1" dirty="0"/>
              <a:t>Pa site density measured relative to regional least cost paths will result in a Gain statistic &gt; 0.5</a:t>
            </a:r>
            <a:r>
              <a:rPr lang="en-NZ" b="1" i="1" dirty="0" smtClean="0"/>
              <a:t>.</a:t>
            </a:r>
            <a:endParaRPr lang="en-NZ" dirty="0"/>
          </a:p>
          <a:p>
            <a:pPr marL="457200" marR="539750">
              <a:lnSpc>
                <a:spcPct val="150000"/>
              </a:lnSpc>
              <a:spcAft>
                <a:spcPts val="800"/>
              </a:spcAft>
            </a:pPr>
            <a:endParaRPr lang="en-NZ" dirty="0">
              <a:effectLst/>
              <a:ea typeface="Times New Roman" panose="02020603050405020304" pitchFamily="18" charset="0"/>
              <a:cs typeface="Times New Roman" panose="02020603050405020304" pitchFamily="18" charset="0"/>
            </a:endParaRPr>
          </a:p>
        </p:txBody>
      </p:sp>
      <p:sp>
        <p:nvSpPr>
          <p:cNvPr id="6" name="TextBox 5"/>
          <p:cNvSpPr txBox="1"/>
          <p:nvPr/>
        </p:nvSpPr>
        <p:spPr>
          <a:xfrm>
            <a:off x="924627" y="2123643"/>
            <a:ext cx="7187184" cy="523220"/>
          </a:xfrm>
          <a:prstGeom prst="rect">
            <a:avLst/>
          </a:prstGeom>
          <a:noFill/>
        </p:spPr>
        <p:txBody>
          <a:bodyPr wrap="square" rtlCol="0">
            <a:spAutoFit/>
          </a:bodyPr>
          <a:lstStyle/>
          <a:p>
            <a:r>
              <a:rPr lang="en-NZ" sz="2800" dirty="0" smtClean="0"/>
              <a:t>Hypotheses</a:t>
            </a:r>
          </a:p>
        </p:txBody>
      </p:sp>
      <p:pic>
        <p:nvPicPr>
          <p:cNvPr id="14" name="Picture 13"/>
          <p:cNvPicPr>
            <a:picLocks noChangeAspect="1"/>
          </p:cNvPicPr>
          <p:nvPr/>
        </p:nvPicPr>
        <p:blipFill>
          <a:blip r:embed="rId3"/>
          <a:stretch>
            <a:fillRect/>
          </a:stretch>
        </p:blipFill>
        <p:spPr>
          <a:xfrm>
            <a:off x="9835376" y="4136"/>
            <a:ext cx="2356624" cy="6895687"/>
          </a:xfrm>
          <a:prstGeom prst="rect">
            <a:avLst/>
          </a:prstGeom>
        </p:spPr>
      </p:pic>
    </p:spTree>
    <p:extLst>
      <p:ext uri="{BB962C8B-B14F-4D97-AF65-F5344CB8AC3E}">
        <p14:creationId xmlns:p14="http://schemas.microsoft.com/office/powerpoint/2010/main" val="26467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97152" y="1408494"/>
            <a:ext cx="9284208" cy="1323439"/>
          </a:xfrm>
          <a:prstGeom prst="rect">
            <a:avLst/>
          </a:prstGeom>
          <a:noFill/>
        </p:spPr>
        <p:txBody>
          <a:bodyPr wrap="square" rtlCol="0">
            <a:spAutoFit/>
          </a:bodyPr>
          <a:lstStyle/>
          <a:p>
            <a:endParaRPr lang="en-NZ" sz="1600" dirty="0" smtClean="0"/>
          </a:p>
          <a:p>
            <a:endParaRPr lang="en-NZ" sz="1600" dirty="0" smtClean="0"/>
          </a:p>
          <a:p>
            <a:pPr marL="742950" lvl="1" indent="-285750">
              <a:buFont typeface="Arial" panose="020B0604020202020204" pitchFamily="34" charset="0"/>
              <a:buChar char="•"/>
            </a:pPr>
            <a:endParaRPr lang="en-NZ" sz="1600" dirty="0" smtClean="0"/>
          </a:p>
          <a:p>
            <a:pPr marL="742950" lvl="1" indent="-285750">
              <a:buFont typeface="Arial" panose="020B0604020202020204" pitchFamily="34" charset="0"/>
              <a:buChar char="•"/>
            </a:pPr>
            <a:endParaRPr lang="en-NZ" sz="1600" dirty="0" smtClean="0"/>
          </a:p>
          <a:p>
            <a:pPr marL="800100" lvl="1" indent="-342900">
              <a:buAutoNum type="arabicPeriod"/>
            </a:pPr>
            <a:endParaRPr lang="en-NZ" sz="1600" dirty="0" smtClean="0"/>
          </a:p>
        </p:txBody>
      </p:sp>
      <p:sp>
        <p:nvSpPr>
          <p:cNvPr id="4" name="TextBox 3"/>
          <p:cNvSpPr txBox="1"/>
          <p:nvPr/>
        </p:nvSpPr>
        <p:spPr>
          <a:xfrm>
            <a:off x="813831" y="367059"/>
            <a:ext cx="7187184" cy="523220"/>
          </a:xfrm>
          <a:prstGeom prst="rect">
            <a:avLst/>
          </a:prstGeom>
          <a:noFill/>
        </p:spPr>
        <p:txBody>
          <a:bodyPr wrap="square" rtlCol="0">
            <a:spAutoFit/>
          </a:bodyPr>
          <a:lstStyle/>
          <a:p>
            <a:r>
              <a:rPr lang="en-NZ" sz="2800" dirty="0" smtClean="0"/>
              <a:t>Objectives</a:t>
            </a:r>
          </a:p>
        </p:txBody>
      </p:sp>
      <p:sp>
        <p:nvSpPr>
          <p:cNvPr id="5" name="TextBox 4"/>
          <p:cNvSpPr txBox="1"/>
          <p:nvPr/>
        </p:nvSpPr>
        <p:spPr>
          <a:xfrm>
            <a:off x="813831" y="1052181"/>
            <a:ext cx="11106420" cy="3693319"/>
          </a:xfrm>
          <a:prstGeom prst="rect">
            <a:avLst/>
          </a:prstGeom>
          <a:noFill/>
        </p:spPr>
        <p:txBody>
          <a:bodyPr wrap="square" rtlCol="0">
            <a:spAutoFit/>
          </a:bodyPr>
          <a:lstStyle/>
          <a:p>
            <a:pPr marL="342900" lvl="0" indent="-342900">
              <a:buFont typeface="+mj-lt"/>
              <a:buAutoNum type="arabicPeriod"/>
            </a:pPr>
            <a:r>
              <a:rPr lang="en-NZ" dirty="0"/>
              <a:t>D</a:t>
            </a:r>
            <a:r>
              <a:rPr lang="en-NZ" dirty="0" smtClean="0"/>
              <a:t>etermine </a:t>
            </a:r>
            <a:r>
              <a:rPr lang="en-NZ" b="1" dirty="0"/>
              <a:t>suitable travel cost variables</a:t>
            </a:r>
            <a:r>
              <a:rPr lang="en-NZ" dirty="0" smtClean="0"/>
              <a:t>.</a:t>
            </a:r>
          </a:p>
          <a:p>
            <a:pPr marL="342900" lvl="0" indent="-342900">
              <a:buFont typeface="+mj-lt"/>
              <a:buAutoNum type="arabicPeriod"/>
            </a:pPr>
            <a:endParaRPr lang="en-NZ" dirty="0"/>
          </a:p>
          <a:p>
            <a:pPr marL="342900" lvl="0" indent="-342900">
              <a:buFont typeface="+mj-lt"/>
              <a:buAutoNum type="arabicPeriod"/>
            </a:pPr>
            <a:r>
              <a:rPr lang="en-NZ" b="1" dirty="0"/>
              <a:t>R</a:t>
            </a:r>
            <a:r>
              <a:rPr lang="en-NZ" b="1" dirty="0" smtClean="0"/>
              <a:t>eplicate </a:t>
            </a:r>
            <a:r>
              <a:rPr lang="en-NZ" dirty="0"/>
              <a:t>a method of defining a </a:t>
            </a:r>
            <a:r>
              <a:rPr lang="en-NZ" dirty="0" smtClean="0"/>
              <a:t>regional network </a:t>
            </a:r>
            <a:r>
              <a:rPr lang="en-NZ" dirty="0"/>
              <a:t>of least cost travel paths using a perimeter based origin-destination technique </a:t>
            </a:r>
            <a:r>
              <a:rPr lang="en-NZ" i="1" dirty="0">
                <a:solidFill>
                  <a:schemeClr val="accent1">
                    <a:lumMod val="75000"/>
                  </a:schemeClr>
                </a:solidFill>
              </a:rPr>
              <a:t>(Whitley, T.G., and Hicks, L.M., 2003. A geographic information systems approach to understanding potential prehistoric and historic travel corridors. </a:t>
            </a:r>
            <a:r>
              <a:rPr lang="en-NZ" i="1" dirty="0" err="1">
                <a:solidFill>
                  <a:schemeClr val="accent1">
                    <a:lumMod val="75000"/>
                  </a:schemeClr>
                </a:solidFill>
              </a:rPr>
              <a:t>Southeastern</a:t>
            </a:r>
            <a:r>
              <a:rPr lang="en-NZ" i="1" dirty="0">
                <a:solidFill>
                  <a:schemeClr val="accent1">
                    <a:lumMod val="75000"/>
                  </a:schemeClr>
                </a:solidFill>
              </a:rPr>
              <a:t> Archaeology 22</a:t>
            </a:r>
            <a:r>
              <a:rPr lang="en-NZ" i="1" dirty="0" smtClean="0">
                <a:solidFill>
                  <a:schemeClr val="accent1">
                    <a:lumMod val="75000"/>
                  </a:schemeClr>
                </a:solidFill>
              </a:rPr>
              <a:t>).</a:t>
            </a:r>
          </a:p>
          <a:p>
            <a:pPr marL="342900" lvl="0" indent="-342900">
              <a:buFont typeface="+mj-lt"/>
              <a:buAutoNum type="arabicPeriod"/>
            </a:pPr>
            <a:endParaRPr lang="en-NZ" i="1" dirty="0" smtClean="0">
              <a:solidFill>
                <a:schemeClr val="accent4">
                  <a:lumMod val="75000"/>
                </a:schemeClr>
              </a:solidFill>
            </a:endParaRPr>
          </a:p>
          <a:p>
            <a:pPr marL="342900" lvl="0" indent="-342900">
              <a:buFont typeface="+mj-lt"/>
              <a:buAutoNum type="arabicPeriod"/>
            </a:pPr>
            <a:r>
              <a:rPr lang="en-NZ" dirty="0" smtClean="0"/>
              <a:t>Use </a:t>
            </a:r>
            <a:r>
              <a:rPr lang="en-NZ" dirty="0"/>
              <a:t>a </a:t>
            </a:r>
            <a:r>
              <a:rPr lang="en-NZ" b="1" dirty="0"/>
              <a:t>statistical significance </a:t>
            </a:r>
            <a:r>
              <a:rPr lang="en-NZ" dirty="0"/>
              <a:t>test </a:t>
            </a:r>
            <a:r>
              <a:rPr lang="en-NZ" dirty="0" smtClean="0"/>
              <a:t>to </a:t>
            </a:r>
            <a:r>
              <a:rPr lang="en-NZ" dirty="0"/>
              <a:t>determine whether Pa sites are normally distributed relative to </a:t>
            </a:r>
            <a:r>
              <a:rPr lang="en-NZ" dirty="0" smtClean="0"/>
              <a:t>primary corridors and secondary paths.</a:t>
            </a:r>
          </a:p>
          <a:p>
            <a:pPr marL="342900" lvl="0" indent="-342900">
              <a:buFont typeface="+mj-lt"/>
              <a:buAutoNum type="arabicPeriod"/>
            </a:pPr>
            <a:endParaRPr lang="en-NZ" dirty="0"/>
          </a:p>
          <a:p>
            <a:pPr marL="342900" lvl="0" indent="-342900">
              <a:buFont typeface="+mj-lt"/>
              <a:buAutoNum type="arabicPeriod"/>
            </a:pPr>
            <a:r>
              <a:rPr lang="en-NZ" dirty="0"/>
              <a:t>Apply a </a:t>
            </a:r>
            <a:r>
              <a:rPr lang="en-NZ" b="1" dirty="0"/>
              <a:t>Gain statistic </a:t>
            </a:r>
            <a:r>
              <a:rPr lang="en-NZ" dirty="0"/>
              <a:t>test to determine a relative measure of the accuracy and precision of observed Pa site distribution</a:t>
            </a:r>
            <a:r>
              <a:rPr lang="en-NZ" dirty="0" smtClean="0"/>
              <a:t>.</a:t>
            </a:r>
          </a:p>
          <a:p>
            <a:pPr marL="342900" lvl="0" indent="-342900">
              <a:buFont typeface="+mj-lt"/>
              <a:buAutoNum type="arabicPeriod"/>
            </a:pPr>
            <a:endParaRPr lang="en-NZ" dirty="0"/>
          </a:p>
          <a:p>
            <a:pPr marL="342900" lvl="0" indent="-342900">
              <a:buFont typeface="+mj-lt"/>
              <a:buAutoNum type="arabicPeriod"/>
            </a:pPr>
            <a:r>
              <a:rPr lang="en-NZ" b="1" dirty="0"/>
              <a:t>Review</a:t>
            </a:r>
            <a:r>
              <a:rPr lang="en-NZ" dirty="0"/>
              <a:t> objectives 1-4 to answer the research questions and suggest future areas of </a:t>
            </a:r>
            <a:r>
              <a:rPr lang="en-NZ" dirty="0" smtClean="0"/>
              <a:t>research.</a:t>
            </a:r>
            <a:endParaRPr lang="en-NZ"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4179" y="4907402"/>
            <a:ext cx="9287821" cy="1950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494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3535378" y="453880"/>
            <a:ext cx="8387653" cy="5916702"/>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3329225" y="453880"/>
            <a:ext cx="8269091" cy="5916702"/>
          </a:xfrm>
          <a:prstGeom prst="rect">
            <a:avLst/>
          </a:prstGeom>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3358832" y="349541"/>
            <a:ext cx="8816853" cy="6222311"/>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0303" y="349541"/>
            <a:ext cx="8673912" cy="6125379"/>
          </a:xfrm>
          <a:prstGeom prst="rect">
            <a:avLst/>
          </a:prstGeom>
        </p:spPr>
      </p:pic>
      <p:sp>
        <p:nvSpPr>
          <p:cNvPr id="4" name="TextBox 3"/>
          <p:cNvSpPr txBox="1"/>
          <p:nvPr/>
        </p:nvSpPr>
        <p:spPr>
          <a:xfrm>
            <a:off x="379991" y="286209"/>
            <a:ext cx="2877764" cy="523220"/>
          </a:xfrm>
          <a:prstGeom prst="rect">
            <a:avLst/>
          </a:prstGeom>
          <a:noFill/>
        </p:spPr>
        <p:txBody>
          <a:bodyPr wrap="square" rtlCol="0">
            <a:spAutoFit/>
          </a:bodyPr>
          <a:lstStyle/>
          <a:p>
            <a:r>
              <a:rPr lang="en-NZ" sz="2800" dirty="0" smtClean="0"/>
              <a:t>Study area</a:t>
            </a:r>
          </a:p>
        </p:txBody>
      </p:sp>
      <p:pic>
        <p:nvPicPr>
          <p:cNvPr id="7" name="Picture 6"/>
          <p:cNvPicPr/>
          <p:nvPr/>
        </p:nvPicPr>
        <p:blipFill>
          <a:blip r:embed="rId7" cstate="print">
            <a:extLst>
              <a:ext uri="{28A0092B-C50C-407E-A947-70E740481C1C}">
                <a14:useLocalDpi xmlns:a14="http://schemas.microsoft.com/office/drawing/2010/main" val="0"/>
              </a:ext>
            </a:extLst>
          </a:blip>
          <a:stretch>
            <a:fillRect/>
          </a:stretch>
        </p:blipFill>
        <p:spPr>
          <a:xfrm>
            <a:off x="3519607" y="437368"/>
            <a:ext cx="8403425" cy="5949723"/>
          </a:xfrm>
          <a:prstGeom prst="rect">
            <a:avLst/>
          </a:prstGeom>
        </p:spPr>
      </p:pic>
      <p:sp>
        <p:nvSpPr>
          <p:cNvPr id="9" name="TextBox 8"/>
          <p:cNvSpPr txBox="1"/>
          <p:nvPr/>
        </p:nvSpPr>
        <p:spPr>
          <a:xfrm>
            <a:off x="286512" y="1092703"/>
            <a:ext cx="3373937" cy="3693319"/>
          </a:xfrm>
          <a:prstGeom prst="rect">
            <a:avLst/>
          </a:prstGeom>
          <a:noFill/>
        </p:spPr>
        <p:txBody>
          <a:bodyPr wrap="square" rtlCol="0">
            <a:spAutoFit/>
          </a:bodyPr>
          <a:lstStyle/>
          <a:p>
            <a:pPr marL="285750" lvl="0" indent="-285750">
              <a:buFont typeface="Arial" panose="020B0604020202020204" pitchFamily="34" charset="0"/>
              <a:buChar char="•"/>
            </a:pPr>
            <a:r>
              <a:rPr lang="en-NZ" dirty="0" smtClean="0"/>
              <a:t>5,230 </a:t>
            </a:r>
            <a:r>
              <a:rPr lang="en-NZ" dirty="0"/>
              <a:t>square </a:t>
            </a:r>
            <a:r>
              <a:rPr lang="en-NZ" dirty="0" smtClean="0"/>
              <a:t>kilometre </a:t>
            </a:r>
          </a:p>
          <a:p>
            <a:pPr lvl="0"/>
            <a:r>
              <a:rPr lang="en-NZ" dirty="0"/>
              <a:t> </a:t>
            </a:r>
            <a:r>
              <a:rPr lang="en-NZ" dirty="0" smtClean="0"/>
              <a:t>     study area mainly in the </a:t>
            </a:r>
          </a:p>
          <a:p>
            <a:pPr lvl="0"/>
            <a:r>
              <a:rPr lang="en-NZ" dirty="0" smtClean="0"/>
              <a:t>      Far North District.</a:t>
            </a:r>
          </a:p>
          <a:p>
            <a:pPr marL="285750" lvl="0" indent="-285750">
              <a:buFont typeface="Arial" panose="020B0604020202020204" pitchFamily="34" charset="0"/>
              <a:buChar char="•"/>
            </a:pPr>
            <a:endParaRPr lang="en-NZ" dirty="0"/>
          </a:p>
          <a:p>
            <a:pPr marL="285750" lvl="0" indent="-285750">
              <a:buFont typeface="Arial" panose="020B0604020202020204" pitchFamily="34" charset="0"/>
              <a:buChar char="•"/>
            </a:pPr>
            <a:r>
              <a:rPr lang="en-NZ" dirty="0" smtClean="0"/>
              <a:t>Sub tropical climate prone to erosion due to extensive land use change to dairy and sheep farming.</a:t>
            </a:r>
          </a:p>
          <a:p>
            <a:pPr marL="285750" lvl="0" indent="-285750">
              <a:buFont typeface="Arial" panose="020B0604020202020204" pitchFamily="34" charset="0"/>
              <a:buChar char="•"/>
            </a:pPr>
            <a:endParaRPr lang="en-NZ" dirty="0"/>
          </a:p>
          <a:p>
            <a:pPr lvl="0"/>
            <a:endParaRPr lang="en-NZ" dirty="0" smtClean="0"/>
          </a:p>
          <a:p>
            <a:pPr lvl="0"/>
            <a:endParaRPr lang="en-NZ" dirty="0"/>
          </a:p>
          <a:p>
            <a:pPr lvl="0"/>
            <a:endParaRPr lang="en-NZ" dirty="0"/>
          </a:p>
          <a:p>
            <a:pPr lvl="0"/>
            <a:endParaRPr lang="en-NZ" dirty="0" smtClean="0"/>
          </a:p>
        </p:txBody>
      </p:sp>
      <p:pic>
        <p:nvPicPr>
          <p:cNvPr id="14" name="Picture 13"/>
          <p:cNvPicPr/>
          <p:nvPr/>
        </p:nvPicPr>
        <p:blipFill>
          <a:blip r:embed="rId8" cstate="print">
            <a:extLst>
              <a:ext uri="{28A0092B-C50C-407E-A947-70E740481C1C}">
                <a14:useLocalDpi xmlns:a14="http://schemas.microsoft.com/office/drawing/2010/main" val="0"/>
              </a:ext>
            </a:extLst>
          </a:blip>
          <a:stretch>
            <a:fillRect/>
          </a:stretch>
        </p:blipFill>
        <p:spPr>
          <a:xfrm>
            <a:off x="0" y="4754880"/>
            <a:ext cx="3415500" cy="2103120"/>
          </a:xfrm>
          <a:prstGeom prst="rect">
            <a:avLst/>
          </a:prstGeom>
        </p:spPr>
      </p:pic>
      <p:sp>
        <p:nvSpPr>
          <p:cNvPr id="15" name="TextBox 14"/>
          <p:cNvSpPr txBox="1"/>
          <p:nvPr/>
        </p:nvSpPr>
        <p:spPr>
          <a:xfrm>
            <a:off x="0" y="4754355"/>
            <a:ext cx="3084276" cy="307777"/>
          </a:xfrm>
          <a:prstGeom prst="rect">
            <a:avLst/>
          </a:prstGeom>
          <a:noFill/>
        </p:spPr>
        <p:txBody>
          <a:bodyPr wrap="square" rtlCol="0">
            <a:spAutoFit/>
          </a:bodyPr>
          <a:lstStyle/>
          <a:p>
            <a:pPr lvl="0"/>
            <a:r>
              <a:rPr lang="en-NZ" sz="1400" dirty="0" smtClean="0"/>
              <a:t>Hokianga Harbour</a:t>
            </a:r>
            <a:endParaRPr lang="en-NZ" sz="1400" dirty="0"/>
          </a:p>
        </p:txBody>
      </p:sp>
      <p:cxnSp>
        <p:nvCxnSpPr>
          <p:cNvPr id="16" name="Elbow Connector 15"/>
          <p:cNvCxnSpPr/>
          <p:nvPr/>
        </p:nvCxnSpPr>
        <p:spPr>
          <a:xfrm flipV="1">
            <a:off x="3415499" y="4595125"/>
            <a:ext cx="2154739" cy="508492"/>
          </a:xfrm>
          <a:prstGeom prst="bentConnector3">
            <a:avLst>
              <a:gd name="adj1" fmla="val 7846"/>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96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991" y="4126991"/>
            <a:ext cx="3082537" cy="2231137"/>
          </a:xfrm>
          <a:prstGeom prst="rect">
            <a:avLst/>
          </a:prstGeom>
          <a:noFill/>
          <a:ln>
            <a:noFill/>
          </a:ln>
        </p:spPr>
      </p:pic>
      <p:sp>
        <p:nvSpPr>
          <p:cNvPr id="9" name="TextBox 8"/>
          <p:cNvSpPr txBox="1"/>
          <p:nvPr/>
        </p:nvSpPr>
        <p:spPr>
          <a:xfrm>
            <a:off x="306795" y="3757659"/>
            <a:ext cx="4090854" cy="307777"/>
          </a:xfrm>
          <a:prstGeom prst="rect">
            <a:avLst/>
          </a:prstGeom>
          <a:noFill/>
        </p:spPr>
        <p:txBody>
          <a:bodyPr wrap="square" rtlCol="0">
            <a:spAutoFit/>
          </a:bodyPr>
          <a:lstStyle/>
          <a:p>
            <a:pPr lvl="0"/>
            <a:r>
              <a:rPr lang="en-NZ" sz="1400" dirty="0" smtClean="0"/>
              <a:t>Volcanic cone, Pouerua.</a:t>
            </a:r>
            <a:endParaRPr lang="en-NZ" sz="1400" dirty="0"/>
          </a:p>
        </p:txBody>
      </p:sp>
      <p:sp>
        <p:nvSpPr>
          <p:cNvPr id="10" name="TextBox 9"/>
          <p:cNvSpPr txBox="1"/>
          <p:nvPr/>
        </p:nvSpPr>
        <p:spPr>
          <a:xfrm>
            <a:off x="379991" y="286209"/>
            <a:ext cx="2877764" cy="523220"/>
          </a:xfrm>
          <a:prstGeom prst="rect">
            <a:avLst/>
          </a:prstGeom>
          <a:noFill/>
        </p:spPr>
        <p:txBody>
          <a:bodyPr wrap="square" rtlCol="0">
            <a:spAutoFit/>
          </a:bodyPr>
          <a:lstStyle/>
          <a:p>
            <a:r>
              <a:rPr lang="en-NZ" sz="2800" dirty="0" smtClean="0"/>
              <a:t>Study area</a:t>
            </a:r>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3730434" y="937624"/>
            <a:ext cx="7986395" cy="5640070"/>
          </a:xfrm>
          <a:prstGeom prst="rect">
            <a:avLst/>
          </a:prstGeom>
        </p:spPr>
      </p:pic>
      <p:sp>
        <p:nvSpPr>
          <p:cNvPr id="12" name="TextBox 11"/>
          <p:cNvSpPr txBox="1"/>
          <p:nvPr/>
        </p:nvSpPr>
        <p:spPr>
          <a:xfrm>
            <a:off x="379991" y="962326"/>
            <a:ext cx="3513664" cy="3416320"/>
          </a:xfrm>
          <a:prstGeom prst="rect">
            <a:avLst/>
          </a:prstGeom>
          <a:noFill/>
        </p:spPr>
        <p:txBody>
          <a:bodyPr wrap="square" rtlCol="0">
            <a:spAutoFit/>
          </a:bodyPr>
          <a:lstStyle/>
          <a:p>
            <a:pPr lvl="0"/>
            <a:r>
              <a:rPr lang="en-NZ" dirty="0" smtClean="0"/>
              <a:t>Highest pre European contact Maori population was on the east coast </a:t>
            </a:r>
            <a:r>
              <a:rPr lang="en-NZ" i="1" dirty="0" smtClean="0"/>
              <a:t>Bay of Islands area.</a:t>
            </a:r>
          </a:p>
          <a:p>
            <a:pPr lvl="0"/>
            <a:endParaRPr lang="en-NZ" dirty="0"/>
          </a:p>
          <a:p>
            <a:pPr lvl="0"/>
            <a:r>
              <a:rPr lang="en-NZ" dirty="0" smtClean="0"/>
              <a:t>3,799 archaeological sites (NZAA)</a:t>
            </a:r>
          </a:p>
          <a:p>
            <a:pPr lvl="0"/>
            <a:r>
              <a:rPr lang="en-NZ" dirty="0" smtClean="0"/>
              <a:t>567 Pa sites.</a:t>
            </a:r>
          </a:p>
          <a:p>
            <a:pPr lvl="0"/>
            <a:endParaRPr lang="en-NZ" dirty="0"/>
          </a:p>
          <a:p>
            <a:pPr lvl="0"/>
            <a:r>
              <a:rPr lang="en-NZ" dirty="0" smtClean="0"/>
              <a:t>Inland clusters around volcanic cones with rich fertile soils.</a:t>
            </a:r>
          </a:p>
          <a:p>
            <a:pPr lvl="0"/>
            <a:endParaRPr lang="en-NZ" dirty="0"/>
          </a:p>
          <a:p>
            <a:pPr lvl="0"/>
            <a:endParaRPr lang="en-NZ" dirty="0"/>
          </a:p>
          <a:p>
            <a:pPr lvl="0"/>
            <a:endParaRPr lang="en-NZ" dirty="0" smtClean="0"/>
          </a:p>
        </p:txBody>
      </p:sp>
      <p:cxnSp>
        <p:nvCxnSpPr>
          <p:cNvPr id="3" name="Elbow Connector 2"/>
          <p:cNvCxnSpPr/>
          <p:nvPr/>
        </p:nvCxnSpPr>
        <p:spPr>
          <a:xfrm flipV="1">
            <a:off x="3410909" y="4017264"/>
            <a:ext cx="4989379" cy="1099804"/>
          </a:xfrm>
          <a:prstGeom prst="bentConnector3">
            <a:avLst>
              <a:gd name="adj1" fmla="val 5404"/>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33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5781675"/>
            <a:ext cx="12234672" cy="107632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381973611"/>
              </p:ext>
            </p:extLst>
          </p:nvPr>
        </p:nvGraphicFramePr>
        <p:xfrm>
          <a:off x="705433" y="1063694"/>
          <a:ext cx="9791952" cy="3057204"/>
        </p:xfrm>
        <a:graphic>
          <a:graphicData uri="http://schemas.openxmlformats.org/drawingml/2006/table">
            <a:tbl>
              <a:tblPr firstRow="1" firstCol="1" bandRow="1">
                <a:tableStyleId>{93296810-A885-4BE3-A3E7-6D5BEEA58F35}</a:tableStyleId>
              </a:tblPr>
              <a:tblGrid>
                <a:gridCol w="3110933"/>
                <a:gridCol w="973393"/>
                <a:gridCol w="5707626"/>
              </a:tblGrid>
              <a:tr h="459996">
                <a:tc>
                  <a:txBody>
                    <a:bodyPr/>
                    <a:lstStyle/>
                    <a:p>
                      <a:pPr>
                        <a:lnSpc>
                          <a:spcPct val="107000"/>
                        </a:lnSpc>
                        <a:spcAft>
                          <a:spcPts val="800"/>
                        </a:spcAft>
                      </a:pPr>
                      <a:r>
                        <a:rPr lang="en-NZ" sz="1400" dirty="0">
                          <a:solidFill>
                            <a:schemeClr val="tx1"/>
                          </a:solidFill>
                          <a:effectLst/>
                        </a:rPr>
                        <a:t>Dataset</a:t>
                      </a:r>
                      <a:endParaRPr lang="en-NZ"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75000"/>
                        <a:alpha val="80000"/>
                      </a:schemeClr>
                    </a:solidFill>
                  </a:tcPr>
                </a:tc>
                <a:tc>
                  <a:txBody>
                    <a:bodyPr/>
                    <a:lstStyle/>
                    <a:p>
                      <a:pPr>
                        <a:lnSpc>
                          <a:spcPct val="107000"/>
                        </a:lnSpc>
                        <a:spcAft>
                          <a:spcPts val="800"/>
                        </a:spcAft>
                      </a:pPr>
                      <a:r>
                        <a:rPr lang="en-NZ" sz="1400" dirty="0">
                          <a:solidFill>
                            <a:schemeClr val="tx1"/>
                          </a:solidFill>
                          <a:effectLst/>
                        </a:rPr>
                        <a:t>Format</a:t>
                      </a:r>
                      <a:endParaRPr lang="en-NZ"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75000"/>
                        <a:alpha val="80000"/>
                      </a:schemeClr>
                    </a:solidFill>
                  </a:tcPr>
                </a:tc>
                <a:tc>
                  <a:txBody>
                    <a:bodyPr/>
                    <a:lstStyle/>
                    <a:p>
                      <a:pPr>
                        <a:lnSpc>
                          <a:spcPct val="107000"/>
                        </a:lnSpc>
                        <a:spcAft>
                          <a:spcPts val="800"/>
                        </a:spcAft>
                      </a:pPr>
                      <a:r>
                        <a:rPr lang="en-NZ" sz="1400" dirty="0">
                          <a:solidFill>
                            <a:schemeClr val="tx1"/>
                          </a:solidFill>
                          <a:effectLst/>
                        </a:rPr>
                        <a:t>Source</a:t>
                      </a:r>
                      <a:endParaRPr lang="en-NZ"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75000"/>
                        <a:alpha val="80000"/>
                      </a:schemeClr>
                    </a:solidFill>
                  </a:tcPr>
                </a:tc>
              </a:tr>
              <a:tr h="642363">
                <a:tc>
                  <a:txBody>
                    <a:bodyPr/>
                    <a:lstStyle/>
                    <a:p>
                      <a:pPr>
                        <a:lnSpc>
                          <a:spcPct val="107000"/>
                        </a:lnSpc>
                        <a:spcAft>
                          <a:spcPts val="800"/>
                        </a:spcAft>
                      </a:pPr>
                      <a:r>
                        <a:rPr lang="en-NZ" sz="1400" b="0" dirty="0">
                          <a:solidFill>
                            <a:schemeClr val="tx1"/>
                          </a:solidFill>
                          <a:effectLst/>
                        </a:rPr>
                        <a:t>NZDEM North Island. </a:t>
                      </a:r>
                      <a:endParaRPr lang="en-NZ" sz="1400" b="0" dirty="0" smtClean="0">
                        <a:solidFill>
                          <a:schemeClr val="tx1"/>
                        </a:solidFill>
                        <a:effectLst/>
                      </a:endParaRPr>
                    </a:p>
                    <a:p>
                      <a:pPr>
                        <a:lnSpc>
                          <a:spcPct val="107000"/>
                        </a:lnSpc>
                        <a:spcAft>
                          <a:spcPts val="800"/>
                        </a:spcAft>
                      </a:pPr>
                      <a:r>
                        <a:rPr lang="en-NZ" sz="1400" b="0" dirty="0" smtClean="0">
                          <a:solidFill>
                            <a:schemeClr val="tx1"/>
                          </a:solidFill>
                          <a:effectLst/>
                        </a:rPr>
                        <a:t>Digital </a:t>
                      </a:r>
                      <a:r>
                        <a:rPr lang="en-NZ" sz="1400" b="0" dirty="0">
                          <a:solidFill>
                            <a:schemeClr val="tx1"/>
                          </a:solidFill>
                          <a:effectLst/>
                        </a:rPr>
                        <a:t>elevation model </a:t>
                      </a:r>
                      <a:r>
                        <a:rPr lang="en-NZ" sz="1400" b="0" dirty="0" smtClean="0">
                          <a:solidFill>
                            <a:schemeClr val="tx1"/>
                          </a:solidFill>
                          <a:effectLst/>
                        </a:rPr>
                        <a:t>(25m resolution)</a:t>
                      </a:r>
                      <a:endParaRPr lang="en-NZ"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c>
                  <a:txBody>
                    <a:bodyPr/>
                    <a:lstStyle/>
                    <a:p>
                      <a:pPr>
                        <a:lnSpc>
                          <a:spcPct val="107000"/>
                        </a:lnSpc>
                        <a:spcAft>
                          <a:spcPts val="800"/>
                        </a:spcAft>
                      </a:pPr>
                      <a:r>
                        <a:rPr lang="en-NZ" sz="1400" dirty="0">
                          <a:effectLst/>
                        </a:rPr>
                        <a:t>TIF </a:t>
                      </a:r>
                      <a:endParaRPr lang="en-N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c>
                  <a:txBody>
                    <a:bodyPr/>
                    <a:lstStyle/>
                    <a:p>
                      <a:pPr>
                        <a:lnSpc>
                          <a:spcPct val="107000"/>
                        </a:lnSpc>
                        <a:spcAft>
                          <a:spcPts val="800"/>
                        </a:spcAft>
                      </a:pPr>
                      <a:r>
                        <a:rPr lang="en-NZ" sz="1400" dirty="0">
                          <a:solidFill>
                            <a:schemeClr val="tx1"/>
                          </a:solidFill>
                          <a:effectLst/>
                        </a:rPr>
                        <a:t>The Land Resource Information Systems Portal </a:t>
                      </a:r>
                      <a:r>
                        <a:rPr lang="en-NZ" sz="1400" u="sng" dirty="0">
                          <a:solidFill>
                            <a:schemeClr val="tx1"/>
                          </a:solidFill>
                          <a:effectLst/>
                          <a:hlinkClick r:id="rId4"/>
                        </a:rPr>
                        <a:t>https://lris.scinfo.org.nz/layer/131-nzdem-north-island-25-metre/</a:t>
                      </a:r>
                      <a:r>
                        <a:rPr lang="en-NZ" sz="1400" dirty="0">
                          <a:solidFill>
                            <a:schemeClr val="tx1"/>
                          </a:solidFill>
                          <a:effectLst/>
                        </a:rPr>
                        <a:t> </a:t>
                      </a:r>
                      <a:endParaRPr lang="en-NZ"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r>
              <a:tr h="642363">
                <a:tc>
                  <a:txBody>
                    <a:bodyPr/>
                    <a:lstStyle/>
                    <a:p>
                      <a:pPr>
                        <a:lnSpc>
                          <a:spcPct val="107000"/>
                        </a:lnSpc>
                        <a:spcAft>
                          <a:spcPts val="800"/>
                        </a:spcAft>
                      </a:pPr>
                      <a:r>
                        <a:rPr lang="en-NZ" sz="1400" b="0" dirty="0">
                          <a:solidFill>
                            <a:schemeClr val="tx1"/>
                          </a:solidFill>
                          <a:effectLst/>
                        </a:rPr>
                        <a:t>NZ Mainland lake polygon. </a:t>
                      </a:r>
                      <a:endParaRPr lang="en-NZ" sz="1400" b="0" dirty="0" smtClean="0">
                        <a:solidFill>
                          <a:schemeClr val="tx1"/>
                        </a:solidFill>
                        <a:effectLst/>
                      </a:endParaRPr>
                    </a:p>
                    <a:p>
                      <a:pPr>
                        <a:lnSpc>
                          <a:spcPct val="107000"/>
                        </a:lnSpc>
                        <a:spcAft>
                          <a:spcPts val="800"/>
                        </a:spcAft>
                      </a:pPr>
                      <a:r>
                        <a:rPr lang="en-NZ" sz="1400" b="0" dirty="0" smtClean="0">
                          <a:solidFill>
                            <a:schemeClr val="tx1"/>
                          </a:solidFill>
                          <a:effectLst/>
                        </a:rPr>
                        <a:t>Digitised </a:t>
                      </a:r>
                      <a:r>
                        <a:rPr lang="en-NZ" sz="1400" b="0" dirty="0">
                          <a:solidFill>
                            <a:schemeClr val="tx1"/>
                          </a:solidFill>
                          <a:effectLst/>
                        </a:rPr>
                        <a:t>at 1:50,000 scale</a:t>
                      </a:r>
                      <a:endParaRPr lang="en-NZ"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c>
                  <a:txBody>
                    <a:bodyPr/>
                    <a:lstStyle/>
                    <a:p>
                      <a:pPr>
                        <a:lnSpc>
                          <a:spcPct val="107000"/>
                        </a:lnSpc>
                        <a:spcAft>
                          <a:spcPts val="800"/>
                        </a:spcAft>
                      </a:pPr>
                      <a:r>
                        <a:rPr lang="en-NZ" sz="1400" dirty="0">
                          <a:effectLst/>
                        </a:rPr>
                        <a:t>Polygon Shape file</a:t>
                      </a:r>
                      <a:endParaRPr lang="en-N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c>
                  <a:txBody>
                    <a:bodyPr/>
                    <a:lstStyle/>
                    <a:p>
                      <a:pPr>
                        <a:lnSpc>
                          <a:spcPct val="107000"/>
                        </a:lnSpc>
                        <a:spcAft>
                          <a:spcPts val="800"/>
                        </a:spcAft>
                      </a:pPr>
                      <a:r>
                        <a:rPr lang="en-NZ" sz="1400" dirty="0">
                          <a:effectLst/>
                        </a:rPr>
                        <a:t>Land Information New Zealand </a:t>
                      </a:r>
                      <a:endParaRPr lang="en-NZ" sz="1400" dirty="0" smtClean="0">
                        <a:effectLst/>
                      </a:endParaRPr>
                    </a:p>
                    <a:p>
                      <a:pPr>
                        <a:lnSpc>
                          <a:spcPct val="107000"/>
                        </a:lnSpc>
                        <a:spcAft>
                          <a:spcPts val="800"/>
                        </a:spcAft>
                      </a:pPr>
                      <a:r>
                        <a:rPr lang="en-NZ" sz="1400" u="sng" dirty="0" smtClean="0">
                          <a:effectLst/>
                          <a:hlinkClick r:id="rId5"/>
                        </a:rPr>
                        <a:t>https</a:t>
                      </a:r>
                      <a:r>
                        <a:rPr lang="en-NZ" sz="1400" u="sng" dirty="0">
                          <a:effectLst/>
                          <a:hlinkClick r:id="rId5"/>
                        </a:rPr>
                        <a:t>://data.linz.govt.nz/layer/293-nz-mainland-lake-polygons-topo-150k/</a:t>
                      </a:r>
                      <a:r>
                        <a:rPr lang="en-NZ" sz="1400" dirty="0">
                          <a:effectLst/>
                        </a:rPr>
                        <a:t> </a:t>
                      </a:r>
                      <a:endParaRPr lang="en-N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r>
              <a:tr h="755931">
                <a:tc>
                  <a:txBody>
                    <a:bodyPr/>
                    <a:lstStyle/>
                    <a:p>
                      <a:pPr>
                        <a:lnSpc>
                          <a:spcPct val="107000"/>
                        </a:lnSpc>
                        <a:spcAft>
                          <a:spcPts val="800"/>
                        </a:spcAft>
                      </a:pPr>
                      <a:r>
                        <a:rPr lang="en-NZ" sz="1400" b="0" dirty="0">
                          <a:solidFill>
                            <a:schemeClr val="tx1"/>
                          </a:solidFill>
                          <a:effectLst/>
                        </a:rPr>
                        <a:t>NIWA river order </a:t>
                      </a:r>
                    </a:p>
                    <a:p>
                      <a:pPr>
                        <a:lnSpc>
                          <a:spcPct val="107000"/>
                        </a:lnSpc>
                        <a:spcAft>
                          <a:spcPts val="800"/>
                        </a:spcAft>
                      </a:pPr>
                      <a:r>
                        <a:rPr lang="en-NZ" sz="1400" b="0" dirty="0" smtClean="0">
                          <a:solidFill>
                            <a:schemeClr val="tx1"/>
                          </a:solidFill>
                          <a:effectLst/>
                        </a:rPr>
                        <a:t>REC v2.0</a:t>
                      </a:r>
                      <a:endParaRPr lang="en-NZ"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c>
                  <a:txBody>
                    <a:bodyPr/>
                    <a:lstStyle/>
                    <a:p>
                      <a:pPr>
                        <a:lnSpc>
                          <a:spcPct val="107000"/>
                        </a:lnSpc>
                        <a:spcAft>
                          <a:spcPts val="800"/>
                        </a:spcAft>
                      </a:pPr>
                      <a:r>
                        <a:rPr lang="en-NZ" sz="1400" dirty="0">
                          <a:effectLst/>
                        </a:rPr>
                        <a:t>Line </a:t>
                      </a:r>
                      <a:endParaRPr lang="en-NZ" sz="1400" dirty="0" smtClean="0">
                        <a:effectLst/>
                      </a:endParaRPr>
                    </a:p>
                    <a:p>
                      <a:pPr>
                        <a:lnSpc>
                          <a:spcPct val="107000"/>
                        </a:lnSpc>
                        <a:spcAft>
                          <a:spcPts val="800"/>
                        </a:spcAft>
                      </a:pPr>
                      <a:r>
                        <a:rPr lang="en-NZ" sz="1400" dirty="0" smtClean="0">
                          <a:effectLst/>
                        </a:rPr>
                        <a:t>Shape </a:t>
                      </a:r>
                      <a:r>
                        <a:rPr lang="en-NZ" sz="1400" dirty="0">
                          <a:effectLst/>
                        </a:rPr>
                        <a:t>file</a:t>
                      </a:r>
                      <a:endParaRPr lang="en-N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c>
                  <a:txBody>
                    <a:bodyPr/>
                    <a:lstStyle/>
                    <a:p>
                      <a:pPr>
                        <a:lnSpc>
                          <a:spcPct val="107000"/>
                        </a:lnSpc>
                        <a:spcAft>
                          <a:spcPts val="800"/>
                        </a:spcAft>
                      </a:pPr>
                      <a:r>
                        <a:rPr lang="en-NZ" sz="1400" dirty="0">
                          <a:effectLst/>
                        </a:rPr>
                        <a:t>The National Institute of Water and Atmospheric Research (NIWA) </a:t>
                      </a:r>
                      <a:r>
                        <a:rPr lang="en-NZ" sz="1400" u="sng" dirty="0">
                          <a:effectLst/>
                          <a:hlinkClick r:id="rId6"/>
                        </a:rPr>
                        <a:t>http://www.niwa.co.nz/freshwater-and-estuaries/management-tools/river-environment-classification-0</a:t>
                      </a:r>
                      <a:r>
                        <a:rPr lang="en-NZ" sz="1400" dirty="0">
                          <a:effectLst/>
                        </a:rPr>
                        <a:t> </a:t>
                      </a:r>
                      <a:endParaRPr lang="en-N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r>
              <a:tr h="556551">
                <a:tc>
                  <a:txBody>
                    <a:bodyPr/>
                    <a:lstStyle/>
                    <a:p>
                      <a:pPr>
                        <a:lnSpc>
                          <a:spcPct val="107000"/>
                        </a:lnSpc>
                        <a:spcAft>
                          <a:spcPts val="800"/>
                        </a:spcAft>
                      </a:pPr>
                      <a:r>
                        <a:rPr lang="en-NZ" sz="1400" b="0" dirty="0">
                          <a:solidFill>
                            <a:schemeClr val="tx1"/>
                          </a:solidFill>
                          <a:effectLst/>
                        </a:rPr>
                        <a:t>New Zealand Archaeological Association site data</a:t>
                      </a:r>
                      <a:endParaRPr lang="en-NZ"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c>
                  <a:txBody>
                    <a:bodyPr/>
                    <a:lstStyle/>
                    <a:p>
                      <a:pPr>
                        <a:lnSpc>
                          <a:spcPct val="107000"/>
                        </a:lnSpc>
                        <a:spcAft>
                          <a:spcPts val="800"/>
                        </a:spcAft>
                      </a:pPr>
                      <a:r>
                        <a:rPr lang="en-NZ" sz="1400">
                          <a:effectLst/>
                        </a:rPr>
                        <a:t>Point Shape file</a:t>
                      </a:r>
                      <a:endParaRPr lang="en-NZ"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c>
                  <a:txBody>
                    <a:bodyPr/>
                    <a:lstStyle/>
                    <a:p>
                      <a:pPr>
                        <a:lnSpc>
                          <a:spcPct val="107000"/>
                        </a:lnSpc>
                        <a:spcAft>
                          <a:spcPts val="800"/>
                        </a:spcAft>
                      </a:pPr>
                      <a:r>
                        <a:rPr lang="en-NZ" sz="1400" u="sng" dirty="0">
                          <a:effectLst/>
                          <a:hlinkClick r:id="rId7"/>
                        </a:rPr>
                        <a:t>http://archsite.org.nz/</a:t>
                      </a:r>
                      <a:endParaRPr lang="en-N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alpha val="80000"/>
                      </a:schemeClr>
                    </a:solidFill>
                  </a:tcPr>
                </a:tc>
              </a:tr>
            </a:tbl>
          </a:graphicData>
        </a:graphic>
      </p:graphicFrame>
      <p:sp>
        <p:nvSpPr>
          <p:cNvPr id="3" name="Rectangle 1">
            <a:hlinkClick r:id="rId7"/>
          </p:cNvPr>
          <p:cNvSpPr>
            <a:spLocks noChangeArrowheads="1"/>
          </p:cNvSpPr>
          <p:nvPr/>
        </p:nvSpPr>
        <p:spPr bwMode="auto">
          <a:xfrm>
            <a:off x="3757613" y="29114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6" name="TextBox 5"/>
          <p:cNvSpPr txBox="1"/>
          <p:nvPr/>
        </p:nvSpPr>
        <p:spPr>
          <a:xfrm>
            <a:off x="589609" y="412458"/>
            <a:ext cx="3634022" cy="523220"/>
          </a:xfrm>
          <a:prstGeom prst="rect">
            <a:avLst/>
          </a:prstGeom>
          <a:noFill/>
        </p:spPr>
        <p:txBody>
          <a:bodyPr wrap="square" rtlCol="0">
            <a:spAutoFit/>
          </a:bodyPr>
          <a:lstStyle/>
          <a:p>
            <a:r>
              <a:rPr lang="en-NZ" sz="2800" dirty="0" smtClean="0"/>
              <a:t>Data and Software</a:t>
            </a:r>
          </a:p>
        </p:txBody>
      </p:sp>
      <p:graphicFrame>
        <p:nvGraphicFramePr>
          <p:cNvPr id="4" name="Table 3"/>
          <p:cNvGraphicFramePr>
            <a:graphicFrameLocks noGrp="1"/>
          </p:cNvGraphicFramePr>
          <p:nvPr>
            <p:extLst>
              <p:ext uri="{D42A27DB-BD31-4B8C-83A1-F6EECF244321}">
                <p14:modId xmlns:p14="http://schemas.microsoft.com/office/powerpoint/2010/main" val="857612415"/>
              </p:ext>
            </p:extLst>
          </p:nvPr>
        </p:nvGraphicFramePr>
        <p:xfrm>
          <a:off x="702406" y="4208928"/>
          <a:ext cx="4080594" cy="1457186"/>
        </p:xfrm>
        <a:graphic>
          <a:graphicData uri="http://schemas.openxmlformats.org/drawingml/2006/table">
            <a:tbl>
              <a:tblPr firstRow="1" bandRow="1">
                <a:tableStyleId>{5C22544A-7EE6-4342-B048-85BDC9FD1C3A}</a:tableStyleId>
              </a:tblPr>
              <a:tblGrid>
                <a:gridCol w="4080594"/>
              </a:tblGrid>
              <a:tr h="3851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400" dirty="0" smtClean="0">
                          <a:solidFill>
                            <a:schemeClr val="tx1"/>
                          </a:solidFill>
                          <a:effectLst/>
                          <a:latin typeface="+mn-lt"/>
                        </a:rPr>
                        <a:t>Software</a:t>
                      </a:r>
                      <a:endParaRPr lang="en-NZ" sz="1400" dirty="0" smtClean="0">
                        <a:solidFill>
                          <a:schemeClr val="tx1"/>
                        </a:solidFill>
                        <a:effectLst/>
                        <a:latin typeface="+mn-lt"/>
                        <a:ea typeface="Times New Roman" panose="02020603050405020304" pitchFamily="18" charset="0"/>
                        <a:cs typeface="Times New Roman" panose="02020603050405020304" pitchFamily="18" charset="0"/>
                      </a:endParaRPr>
                    </a:p>
                    <a:p>
                      <a:endParaRPr lang="en-NZ" sz="1400" dirty="0">
                        <a:latin typeface="+mn-lt"/>
                      </a:endParaRPr>
                    </a:p>
                  </a:txBody>
                  <a:tcPr>
                    <a:solidFill>
                      <a:schemeClr val="bg1">
                        <a:lumMod val="75000"/>
                        <a:alpha val="80000"/>
                      </a:schemeClr>
                    </a:solidFill>
                  </a:tcPr>
                </a:tc>
              </a:tr>
              <a:tr h="286394">
                <a:tc>
                  <a:txBody>
                    <a:bodyPr/>
                    <a:lstStyle/>
                    <a:p>
                      <a:r>
                        <a:rPr lang="en-NZ" sz="1400" dirty="0" smtClean="0">
                          <a:solidFill>
                            <a:schemeClr val="tx1"/>
                          </a:solidFill>
                          <a:latin typeface="+mn-lt"/>
                        </a:rPr>
                        <a:t>ArcGIS for Desktop 10.1</a:t>
                      </a:r>
                      <a:endParaRPr lang="en-NZ" sz="1400" dirty="0">
                        <a:solidFill>
                          <a:schemeClr val="tx1"/>
                        </a:solidFill>
                        <a:latin typeface="+mn-lt"/>
                      </a:endParaRPr>
                    </a:p>
                  </a:txBody>
                  <a:tcPr>
                    <a:solidFill>
                      <a:schemeClr val="bg1">
                        <a:lumMod val="85000"/>
                        <a:alpha val="80000"/>
                      </a:schemeClr>
                    </a:solidFill>
                  </a:tcPr>
                </a:tc>
              </a:tr>
              <a:tr h="286394">
                <a:tc>
                  <a:txBody>
                    <a:bodyPr/>
                    <a:lstStyle/>
                    <a:p>
                      <a:r>
                        <a:rPr lang="en-NZ" sz="1400" dirty="0" smtClean="0">
                          <a:solidFill>
                            <a:schemeClr val="tx1"/>
                          </a:solidFill>
                          <a:latin typeface="+mn-lt"/>
                        </a:rPr>
                        <a:t>ArcGIS Spatial Analyst</a:t>
                      </a:r>
                      <a:endParaRPr lang="en-NZ" sz="1400" dirty="0">
                        <a:solidFill>
                          <a:schemeClr val="tx1"/>
                        </a:solidFill>
                        <a:latin typeface="+mn-lt"/>
                      </a:endParaRPr>
                    </a:p>
                  </a:txBody>
                  <a:tcPr>
                    <a:solidFill>
                      <a:schemeClr val="bg1">
                        <a:lumMod val="85000"/>
                        <a:alpha val="80000"/>
                      </a:schemeClr>
                    </a:solidFill>
                  </a:tcPr>
                </a:tc>
              </a:tr>
              <a:tr h="329426">
                <a:tc>
                  <a:txBody>
                    <a:bodyPr/>
                    <a:lstStyle/>
                    <a:p>
                      <a:r>
                        <a:rPr lang="en-NZ" sz="1400" dirty="0" smtClean="0">
                          <a:solidFill>
                            <a:schemeClr val="tx1"/>
                          </a:solidFill>
                          <a:latin typeface="+mn-lt"/>
                        </a:rPr>
                        <a:t>XLSTAT statistics software </a:t>
                      </a:r>
                      <a:r>
                        <a:rPr lang="en-NZ" sz="1400" u="sng" kern="1200" dirty="0" smtClean="0">
                          <a:solidFill>
                            <a:schemeClr val="tx1"/>
                          </a:solidFill>
                          <a:effectLst/>
                          <a:latin typeface="+mn-lt"/>
                          <a:hlinkClick r:id="rId8"/>
                        </a:rPr>
                        <a:t>http://www.xlstat.com</a:t>
                      </a:r>
                      <a:r>
                        <a:rPr lang="en-NZ" sz="1400" u="sng" kern="1200" dirty="0" smtClean="0">
                          <a:solidFill>
                            <a:schemeClr val="tx1"/>
                          </a:solidFill>
                          <a:effectLst/>
                          <a:latin typeface="+mn-lt"/>
                        </a:rPr>
                        <a:t> </a:t>
                      </a:r>
                      <a:endParaRPr lang="en-NZ" sz="1400" dirty="0">
                        <a:solidFill>
                          <a:schemeClr val="tx1"/>
                        </a:solidFill>
                        <a:latin typeface="+mn-lt"/>
                      </a:endParaRPr>
                    </a:p>
                  </a:txBody>
                  <a:tcPr>
                    <a:solidFill>
                      <a:schemeClr val="bg1">
                        <a:lumMod val="85000"/>
                        <a:alpha val="80000"/>
                      </a:schemeClr>
                    </a:solidFill>
                  </a:tcPr>
                </a:tc>
              </a:tr>
            </a:tbl>
          </a:graphicData>
        </a:graphic>
      </p:graphicFrame>
    </p:spTree>
    <p:extLst>
      <p:ext uri="{BB962C8B-B14F-4D97-AF65-F5344CB8AC3E}">
        <p14:creationId xmlns:p14="http://schemas.microsoft.com/office/powerpoint/2010/main" val="259191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019530"/>
            <a:ext cx="11555361" cy="4124206"/>
          </a:xfrm>
          <a:prstGeom prst="rect">
            <a:avLst/>
          </a:prstGeom>
          <a:solidFill>
            <a:schemeClr val="bg1"/>
          </a:solidFill>
        </p:spPr>
        <p:txBody>
          <a:bodyPr wrap="square" rtlCol="0">
            <a:spAutoFit/>
          </a:bodyPr>
          <a:lstStyle/>
          <a:p>
            <a:pPr lvl="1"/>
            <a:r>
              <a:rPr lang="en-NZ" b="1" dirty="0" smtClean="0"/>
              <a:t>Lakes</a:t>
            </a:r>
            <a:r>
              <a:rPr lang="en-NZ" dirty="0" smtClean="0"/>
              <a:t> </a:t>
            </a:r>
          </a:p>
          <a:p>
            <a:pPr marL="1657350" lvl="3" indent="-285750">
              <a:buFont typeface="Arial" panose="020B0604020202020204" pitchFamily="34" charset="0"/>
              <a:buChar char="•"/>
            </a:pPr>
            <a:r>
              <a:rPr lang="en-NZ" dirty="0"/>
              <a:t>C</a:t>
            </a:r>
            <a:r>
              <a:rPr lang="en-NZ" dirty="0" smtClean="0"/>
              <a:t>urrent lakes assumed to be largely unchanged </a:t>
            </a:r>
          </a:p>
          <a:p>
            <a:pPr marL="1657350" lvl="3" indent="-285750">
              <a:buFont typeface="Arial" panose="020B0604020202020204" pitchFamily="34" charset="0"/>
              <a:buChar char="•"/>
            </a:pPr>
            <a:r>
              <a:rPr lang="en-NZ" dirty="0" smtClean="0"/>
              <a:t>Lakes rasterised and allocated a cost value of 99, with a background value of 1.</a:t>
            </a:r>
            <a:endParaRPr lang="en-NZ" dirty="0"/>
          </a:p>
          <a:p>
            <a:pPr lvl="1"/>
            <a:r>
              <a:rPr lang="en-NZ" b="1" dirty="0" smtClean="0"/>
              <a:t>Rivers</a:t>
            </a:r>
            <a:r>
              <a:rPr lang="en-NZ" dirty="0" smtClean="0"/>
              <a:t> </a:t>
            </a:r>
          </a:p>
          <a:p>
            <a:pPr marL="1657350" lvl="3" indent="-285750">
              <a:buFont typeface="Arial" panose="020B0604020202020204" pitchFamily="34" charset="0"/>
              <a:buChar char="•"/>
            </a:pPr>
            <a:r>
              <a:rPr lang="en-NZ" dirty="0" smtClean="0"/>
              <a:t>Travel cost method replicated </a:t>
            </a:r>
            <a:r>
              <a:rPr lang="en-NZ" i="1" dirty="0" smtClean="0">
                <a:solidFill>
                  <a:schemeClr val="accent1">
                    <a:lumMod val="75000"/>
                  </a:schemeClr>
                </a:solidFill>
              </a:rPr>
              <a:t>(Whitley and Hicks, 2003).</a:t>
            </a:r>
            <a:endParaRPr lang="en-NZ" i="1" dirty="0">
              <a:solidFill>
                <a:schemeClr val="accent1">
                  <a:lumMod val="75000"/>
                </a:schemeClr>
              </a:solidFill>
            </a:endParaRPr>
          </a:p>
          <a:p>
            <a:pPr lvl="2"/>
            <a:endParaRPr lang="en-NZ" dirty="0" smtClean="0"/>
          </a:p>
          <a:p>
            <a:pPr marL="1657350" lvl="3" indent="-285750">
              <a:buFont typeface="Arial" panose="020B0604020202020204" pitchFamily="34" charset="0"/>
              <a:buChar char="•"/>
            </a:pPr>
            <a:r>
              <a:rPr lang="en-NZ" dirty="0" smtClean="0"/>
              <a:t>Flow accumulation conditional statement used to form raster river network</a:t>
            </a:r>
          </a:p>
          <a:p>
            <a:pPr lvl="2"/>
            <a:r>
              <a:rPr lang="en-NZ" i="1" dirty="0">
                <a:solidFill>
                  <a:schemeClr val="accent4">
                    <a:lumMod val="75000"/>
                  </a:schemeClr>
                </a:solidFill>
              </a:rPr>
              <a:t> </a:t>
            </a:r>
            <a:r>
              <a:rPr lang="en-NZ" i="1" dirty="0" smtClean="0">
                <a:solidFill>
                  <a:schemeClr val="accent4">
                    <a:lumMod val="75000"/>
                  </a:schemeClr>
                </a:solidFill>
              </a:rPr>
              <a:t>    	</a:t>
            </a:r>
            <a:r>
              <a:rPr lang="en-NZ" i="1" dirty="0" smtClean="0">
                <a:solidFill>
                  <a:schemeClr val="accent6">
                    <a:lumMod val="75000"/>
                  </a:schemeClr>
                </a:solidFill>
              </a:rPr>
              <a:t> Con</a:t>
            </a:r>
            <a:r>
              <a:rPr lang="en-NZ" i="1" dirty="0">
                <a:solidFill>
                  <a:schemeClr val="accent6">
                    <a:lumMod val="75000"/>
                  </a:schemeClr>
                </a:solidFill>
              </a:rPr>
              <a:t>("%flow accumulation raster%" &gt;= 200,"%flow accumulation raster</a:t>
            </a:r>
            <a:r>
              <a:rPr lang="en-NZ" i="1" dirty="0" smtClean="0">
                <a:solidFill>
                  <a:schemeClr val="accent6">
                    <a:lumMod val="75000"/>
                  </a:schemeClr>
                </a:solidFill>
              </a:rPr>
              <a:t>%")</a:t>
            </a:r>
          </a:p>
          <a:p>
            <a:pPr marL="1657350" lvl="3" indent="-285750">
              <a:buFont typeface="Arial" panose="020B0604020202020204" pitchFamily="34" charset="0"/>
              <a:buChar char="•"/>
            </a:pPr>
            <a:r>
              <a:rPr lang="en-NZ" dirty="0" smtClean="0"/>
              <a:t>Each river cell was divided by the maximum accumulated flow value to provide a </a:t>
            </a:r>
            <a:r>
              <a:rPr lang="en-NZ" dirty="0"/>
              <a:t>continuous flow scale </a:t>
            </a:r>
            <a:r>
              <a:rPr lang="en-NZ" dirty="0" smtClean="0"/>
              <a:t>(0-1) from </a:t>
            </a:r>
            <a:r>
              <a:rPr lang="en-NZ" dirty="0"/>
              <a:t>source to </a:t>
            </a:r>
            <a:r>
              <a:rPr lang="en-NZ" dirty="0" smtClean="0"/>
              <a:t>sea. Each cell was then multiplied by 6, representing the relative time to cross the river network at the highest flow location. </a:t>
            </a:r>
          </a:p>
          <a:p>
            <a:pPr marL="1657350" lvl="3" indent="-285750">
              <a:buFont typeface="Arial" panose="020B0604020202020204" pitchFamily="34" charset="0"/>
              <a:buChar char="•"/>
            </a:pPr>
            <a:r>
              <a:rPr lang="en-NZ" dirty="0"/>
              <a:t>To manage the risk of least cost paths crossing single river cells diagonally avoiding the full crossing cost, the river cost raster was converted to a three cell wide river </a:t>
            </a:r>
            <a:r>
              <a:rPr lang="en-NZ" dirty="0" smtClean="0"/>
              <a:t>network using Euclidean Allocation.</a:t>
            </a:r>
            <a:endParaRPr lang="en-NZ" sz="2800" dirty="0"/>
          </a:p>
          <a:p>
            <a:pPr lvl="1"/>
            <a:endParaRPr lang="en-NZ" sz="2800" dirty="0"/>
          </a:p>
        </p:txBody>
      </p:sp>
      <p:sp>
        <p:nvSpPr>
          <p:cNvPr id="4" name="TextBox 3"/>
          <p:cNvSpPr txBox="1"/>
          <p:nvPr/>
        </p:nvSpPr>
        <p:spPr>
          <a:xfrm>
            <a:off x="458942" y="394607"/>
            <a:ext cx="7758466" cy="523220"/>
          </a:xfrm>
          <a:prstGeom prst="rect">
            <a:avLst/>
          </a:prstGeom>
          <a:noFill/>
        </p:spPr>
        <p:txBody>
          <a:bodyPr wrap="square" rtlCol="0">
            <a:spAutoFit/>
          </a:bodyPr>
          <a:lstStyle/>
          <a:p>
            <a:r>
              <a:rPr lang="en-NZ" sz="2800" dirty="0" smtClean="0"/>
              <a:t>Method - Objective 1: </a:t>
            </a:r>
            <a:r>
              <a:rPr lang="en-NZ" sz="2800" dirty="0"/>
              <a:t>C</a:t>
            </a:r>
            <a:r>
              <a:rPr lang="en-NZ" sz="2800" dirty="0" smtClean="0"/>
              <a:t>ost surface composition</a:t>
            </a:r>
          </a:p>
        </p:txBody>
      </p:sp>
      <p:pic>
        <p:nvPicPr>
          <p:cNvPr id="11" name="Picture 10"/>
          <p:cNvPicPr>
            <a:picLocks noChangeAspect="1"/>
          </p:cNvPicPr>
          <p:nvPr/>
        </p:nvPicPr>
        <p:blipFill>
          <a:blip r:embed="rId3"/>
          <a:stretch>
            <a:fillRect/>
          </a:stretch>
        </p:blipFill>
        <p:spPr>
          <a:xfrm>
            <a:off x="1419197" y="4723477"/>
            <a:ext cx="8550713" cy="1949794"/>
          </a:xfrm>
          <a:prstGeom prst="rect">
            <a:avLst/>
          </a:prstGeom>
        </p:spPr>
      </p:pic>
    </p:spTree>
    <p:extLst>
      <p:ext uri="{BB962C8B-B14F-4D97-AF65-F5344CB8AC3E}">
        <p14:creationId xmlns:p14="http://schemas.microsoft.com/office/powerpoint/2010/main" val="346828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6572</TotalTime>
  <Words>5650</Words>
  <Application>Microsoft Office PowerPoint</Application>
  <PresentationFormat>Widescreen</PresentationFormat>
  <Paragraphs>1332</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Opus International Consultants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Standley</dc:creator>
  <cp:lastModifiedBy>Andrew Standley</cp:lastModifiedBy>
  <cp:revision>510</cp:revision>
  <dcterms:created xsi:type="dcterms:W3CDTF">2015-01-18T01:07:19Z</dcterms:created>
  <dcterms:modified xsi:type="dcterms:W3CDTF">2015-03-31T22:00:40Z</dcterms:modified>
</cp:coreProperties>
</file>